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Assistant Bold" charset="1" panose="00000800000000000000"/>
      <p:regular r:id="rId14"/>
    </p:embeddedFont>
    <p:embeddedFont>
      <p:font typeface="Assistant Bold Bold" charset="1" panose="00000900000000000000"/>
      <p:regular r:id="rId15"/>
    </p:embeddedFont>
    <p:embeddedFont>
      <p:font typeface="Barlow Light" charset="1" panose="00000400000000000000"/>
      <p:regular r:id="rId16"/>
    </p:embeddedFont>
    <p:embeddedFont>
      <p:font typeface="Barlow Light Bold" charset="1" panose="00000500000000000000"/>
      <p:regular r:id="rId17"/>
    </p:embeddedFont>
    <p:embeddedFont>
      <p:font typeface="Barlow Light Italics" charset="1" panose="00000400000000000000"/>
      <p:regular r:id="rId18"/>
    </p:embeddedFont>
    <p:embeddedFont>
      <p:font typeface="Barlow Light Bold Italics" charset="1" panose="000005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 Id="rId5"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 Id="rId5" Target="../media/image2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12" Target="../media/image39.png" Type="http://schemas.openxmlformats.org/officeDocument/2006/relationships/image"/><Relationship Id="rId2" Target="../media/image35.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3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5ABD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9139428" y="205740"/>
            <a:ext cx="9875520" cy="987552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731520" y="205740"/>
            <a:ext cx="9875520" cy="987552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true" rot="733574">
            <a:off x="6108821" y="-4868259"/>
            <a:ext cx="13875183" cy="10494684"/>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4233034">
            <a:off x="7279677" y="624416"/>
            <a:ext cx="18773105" cy="15257414"/>
          </a:xfrm>
          <a:prstGeom prst="rect">
            <a:avLst/>
          </a:prstGeom>
        </p:spPr>
      </p:pic>
      <p:sp>
        <p:nvSpPr>
          <p:cNvPr name="TextBox 6" id="6"/>
          <p:cNvSpPr txBox="true"/>
          <p:nvPr/>
        </p:nvSpPr>
        <p:spPr>
          <a:xfrm rot="0">
            <a:off x="1353312" y="7159482"/>
            <a:ext cx="7786116" cy="374294"/>
          </a:xfrm>
          <a:prstGeom prst="rect">
            <a:avLst/>
          </a:prstGeom>
        </p:spPr>
        <p:txBody>
          <a:bodyPr anchor="t" rtlCol="false" tIns="0" lIns="0" bIns="0" rIns="0">
            <a:spAutoFit/>
          </a:bodyPr>
          <a:lstStyle/>
          <a:p>
            <a:pPr>
              <a:lnSpc>
                <a:spcPts val="2495"/>
              </a:lnSpc>
            </a:pPr>
            <a:r>
              <a:rPr lang="en-US" sz="2495">
                <a:solidFill>
                  <a:srgbClr val="24225C"/>
                </a:solidFill>
                <a:latin typeface="Kollektif"/>
              </a:rPr>
              <a:t>Edmalyn Pacanor | Tristan Munar</a:t>
            </a:r>
          </a:p>
        </p:txBody>
      </p:sp>
      <p:sp>
        <p:nvSpPr>
          <p:cNvPr name="TextBox 7" id="7"/>
          <p:cNvSpPr txBox="true"/>
          <p:nvPr/>
        </p:nvSpPr>
        <p:spPr>
          <a:xfrm rot="0">
            <a:off x="1261872" y="3622660"/>
            <a:ext cx="13711428" cy="2265806"/>
          </a:xfrm>
          <a:prstGeom prst="rect">
            <a:avLst/>
          </a:prstGeom>
        </p:spPr>
        <p:txBody>
          <a:bodyPr anchor="t" rtlCol="false" tIns="0" lIns="0" bIns="0" rIns="0">
            <a:spAutoFit/>
          </a:bodyPr>
          <a:lstStyle/>
          <a:p>
            <a:pPr>
              <a:lnSpc>
                <a:spcPts val="8639"/>
              </a:lnSpc>
            </a:pPr>
            <a:r>
              <a:rPr lang="en-US" sz="9599">
                <a:solidFill>
                  <a:srgbClr val="24225C"/>
                </a:solidFill>
                <a:latin typeface="Assistant Bold"/>
              </a:rPr>
              <a:t>Time Series Forecasting- </a:t>
            </a:r>
          </a:p>
          <a:p>
            <a:pPr>
              <a:lnSpc>
                <a:spcPts val="8639"/>
              </a:lnSpc>
            </a:pPr>
            <a:r>
              <a:rPr lang="en-US" sz="9599">
                <a:solidFill>
                  <a:srgbClr val="24225C"/>
                </a:solidFill>
                <a:latin typeface="Assistant Bold"/>
              </a:rPr>
              <a:t>Fuel</a:t>
            </a:r>
            <a:r>
              <a:rPr lang="en-US" sz="9599">
                <a:solidFill>
                  <a:srgbClr val="24225C"/>
                </a:solidFill>
                <a:latin typeface="Assistant Bold"/>
              </a:rPr>
              <a:t> Prices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99343" y="8164111"/>
            <a:ext cx="1271598" cy="796212"/>
            <a:chOff x="0" y="0"/>
            <a:chExt cx="1695463" cy="1061616"/>
          </a:xfrm>
        </p:grpSpPr>
        <p:pic>
          <p:nvPicPr>
            <p:cNvPr name="Picture 3" id="3"/>
            <p:cNvPicPr>
              <a:picLocks noChangeAspect="true"/>
            </p:cNvPicPr>
            <p:nvPr/>
          </p:nvPicPr>
          <p:blipFill>
            <a:blip r:embed="rId2"/>
            <a:srcRect l="0" t="23206" r="88637" b="755"/>
            <a:stretch>
              <a:fillRect/>
            </a:stretch>
          </p:blipFill>
          <p:spPr>
            <a:xfrm flipH="false" flipV="false" rot="0">
              <a:off x="0" y="0"/>
              <a:ext cx="268761" cy="1061616"/>
            </a:xfrm>
            <a:prstGeom prst="rect">
              <a:avLst/>
            </a:prstGeom>
          </p:spPr>
        </p:pic>
        <p:sp>
          <p:nvSpPr>
            <p:cNvPr name="TextBox 4" id="4"/>
            <p:cNvSpPr txBox="true"/>
            <p:nvPr/>
          </p:nvSpPr>
          <p:spPr>
            <a:xfrm rot="0">
              <a:off x="455109" y="676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Gasoline</a:t>
              </a:r>
            </a:p>
          </p:txBody>
        </p:sp>
        <p:sp>
          <p:nvSpPr>
            <p:cNvPr name="TextBox 5" id="5"/>
            <p:cNvSpPr txBox="true"/>
            <p:nvPr/>
          </p:nvSpPr>
          <p:spPr>
            <a:xfrm rot="0">
              <a:off x="455109" y="4074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Diesel</a:t>
              </a:r>
            </a:p>
          </p:txBody>
        </p:sp>
        <p:sp>
          <p:nvSpPr>
            <p:cNvPr name="TextBox 6" id="6"/>
            <p:cNvSpPr txBox="true"/>
            <p:nvPr/>
          </p:nvSpPr>
          <p:spPr>
            <a:xfrm rot="0">
              <a:off x="455109" y="759483"/>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Jet Fuel</a:t>
              </a:r>
            </a:p>
          </p:txBody>
        </p:sp>
      </p:grpSp>
      <p:pic>
        <p:nvPicPr>
          <p:cNvPr name="Picture 7" id="7"/>
          <p:cNvPicPr>
            <a:picLocks noChangeAspect="true"/>
          </p:cNvPicPr>
          <p:nvPr/>
        </p:nvPicPr>
        <p:blipFill>
          <a:blip r:embed="rId3"/>
          <a:srcRect l="0" t="50046" r="47863" b="0"/>
          <a:stretch>
            <a:fillRect/>
          </a:stretch>
        </p:blipFill>
        <p:spPr>
          <a:xfrm flipH="false" flipV="false" rot="0">
            <a:off x="6588652" y="4710245"/>
            <a:ext cx="5110696" cy="2852965"/>
          </a:xfrm>
          <a:prstGeom prst="rect">
            <a:avLst/>
          </a:prstGeom>
        </p:spPr>
      </p:pic>
      <p:pic>
        <p:nvPicPr>
          <p:cNvPr name="Picture 8" id="8"/>
          <p:cNvPicPr>
            <a:picLocks noChangeAspect="true"/>
          </p:cNvPicPr>
          <p:nvPr/>
        </p:nvPicPr>
        <p:blipFill>
          <a:blip r:embed="rId4"/>
          <a:srcRect l="0" t="50000" r="50000" b="0"/>
          <a:stretch>
            <a:fillRect/>
          </a:stretch>
        </p:blipFill>
        <p:spPr>
          <a:xfrm flipH="false" flipV="false" rot="0">
            <a:off x="12103079" y="4710245"/>
            <a:ext cx="4942614" cy="2855601"/>
          </a:xfrm>
          <a:prstGeom prst="rect">
            <a:avLst/>
          </a:prstGeom>
        </p:spPr>
      </p:pic>
      <p:pic>
        <p:nvPicPr>
          <p:cNvPr name="Picture 9" id="9"/>
          <p:cNvPicPr>
            <a:picLocks noChangeAspect="true"/>
          </p:cNvPicPr>
          <p:nvPr/>
        </p:nvPicPr>
        <p:blipFill>
          <a:blip r:embed="rId5"/>
          <a:srcRect l="0" t="50046" r="50000" b="0"/>
          <a:stretch>
            <a:fillRect/>
          </a:stretch>
        </p:blipFill>
        <p:spPr>
          <a:xfrm flipH="false" flipV="false" rot="0">
            <a:off x="1242307" y="4712881"/>
            <a:ext cx="4942614" cy="2852965"/>
          </a:xfrm>
          <a:prstGeom prst="rect">
            <a:avLst/>
          </a:prstGeom>
        </p:spPr>
      </p:pic>
      <p:sp>
        <p:nvSpPr>
          <p:cNvPr name="TextBox 10" id="10"/>
          <p:cNvSpPr txBox="true"/>
          <p:nvPr/>
        </p:nvSpPr>
        <p:spPr>
          <a:xfrm rot="0">
            <a:off x="1353312" y="791840"/>
            <a:ext cx="10143668" cy="824484"/>
          </a:xfrm>
          <a:prstGeom prst="rect">
            <a:avLst/>
          </a:prstGeom>
        </p:spPr>
        <p:txBody>
          <a:bodyPr anchor="t" rtlCol="false" tIns="0" lIns="0" bIns="0" rIns="0">
            <a:spAutoFit/>
          </a:bodyPr>
          <a:lstStyle/>
          <a:p>
            <a:pPr>
              <a:lnSpc>
                <a:spcPts val="6047"/>
              </a:lnSpc>
            </a:pPr>
            <a:r>
              <a:rPr lang="en-US" sz="6719">
                <a:solidFill>
                  <a:srgbClr val="24225C"/>
                </a:solidFill>
                <a:latin typeface="Assistant Bold"/>
              </a:rPr>
              <a:t>Exploratory Data Analysis</a:t>
            </a:r>
          </a:p>
        </p:txBody>
      </p:sp>
      <p:sp>
        <p:nvSpPr>
          <p:cNvPr name="TextBox 11" id="11"/>
          <p:cNvSpPr txBox="true"/>
          <p:nvPr/>
        </p:nvSpPr>
        <p:spPr>
          <a:xfrm rot="0">
            <a:off x="1963174" y="1798843"/>
            <a:ext cx="15591915" cy="1825848"/>
          </a:xfrm>
          <a:prstGeom prst="rect">
            <a:avLst/>
          </a:prstGeom>
        </p:spPr>
        <p:txBody>
          <a:bodyPr anchor="t" rtlCol="false" tIns="0" lIns="0" bIns="0" rIns="0">
            <a:spAutoFit/>
          </a:bodyPr>
          <a:lstStyle/>
          <a:p>
            <a:pPr>
              <a:lnSpc>
                <a:spcPts val="4834"/>
              </a:lnSpc>
            </a:pPr>
            <a:r>
              <a:rPr lang="en-US" sz="3719">
                <a:solidFill>
                  <a:srgbClr val="24225C"/>
                </a:solidFill>
                <a:latin typeface="Assistant Bold"/>
              </a:rPr>
              <a:t>Diesel and Jet Fuel are highest during the month of June while Gasoline is highest during the month of May. Consequently, Diesel and Jet Fuel are lowest during December while Gasoline is lowest during November. </a:t>
            </a:r>
          </a:p>
        </p:txBody>
      </p:sp>
      <p:sp>
        <p:nvSpPr>
          <p:cNvPr name="TextBox 12" id="12"/>
          <p:cNvSpPr txBox="true"/>
          <p:nvPr/>
        </p:nvSpPr>
        <p:spPr>
          <a:xfrm rot="0">
            <a:off x="6840331" y="8044453"/>
            <a:ext cx="4607337" cy="517764"/>
          </a:xfrm>
          <a:prstGeom prst="rect">
            <a:avLst/>
          </a:prstGeom>
        </p:spPr>
        <p:txBody>
          <a:bodyPr anchor="t" rtlCol="false" tIns="0" lIns="0" bIns="0" rIns="0">
            <a:spAutoFit/>
          </a:bodyPr>
          <a:lstStyle/>
          <a:p>
            <a:pPr>
              <a:lnSpc>
                <a:spcPts val="4210"/>
              </a:lnSpc>
            </a:pPr>
            <a:r>
              <a:rPr lang="en-US" sz="3239">
                <a:solidFill>
                  <a:srgbClr val="24225C"/>
                </a:solidFill>
                <a:latin typeface="Assistant Bold"/>
              </a:rPr>
              <a:t>Mean Prices by Month</a:t>
            </a:r>
          </a:p>
        </p:txBody>
      </p:sp>
      <p:grpSp>
        <p:nvGrpSpPr>
          <p:cNvPr name="Group 13" id="13"/>
          <p:cNvGrpSpPr/>
          <p:nvPr/>
        </p:nvGrpSpPr>
        <p:grpSpPr>
          <a:xfrm rot="0">
            <a:off x="15439617" y="9368028"/>
            <a:ext cx="454903" cy="454903"/>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5" id="15"/>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6" id="16"/>
          <p:cNvGrpSpPr/>
          <p:nvPr/>
        </p:nvGrpSpPr>
        <p:grpSpPr>
          <a:xfrm rot="0">
            <a:off x="16484357" y="9368028"/>
            <a:ext cx="454903" cy="454903"/>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8" id="18"/>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9" id="19"/>
          <p:cNvGrpSpPr/>
          <p:nvPr/>
        </p:nvGrpSpPr>
        <p:grpSpPr>
          <a:xfrm rot="0">
            <a:off x="15667069" y="9368028"/>
            <a:ext cx="1044740" cy="454903"/>
            <a:chOff x="0" y="0"/>
            <a:chExt cx="286623" cy="124802"/>
          </a:xfrm>
        </p:grpSpPr>
        <p:sp>
          <p:nvSpPr>
            <p:cNvPr name="Freeform 20" id="20"/>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21" id="21"/>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22" id="22"/>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10/20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18000" y="9054117"/>
            <a:ext cx="1271598" cy="796212"/>
            <a:chOff x="0" y="0"/>
            <a:chExt cx="1695463" cy="1061616"/>
          </a:xfrm>
        </p:grpSpPr>
        <p:pic>
          <p:nvPicPr>
            <p:cNvPr name="Picture 3" id="3"/>
            <p:cNvPicPr>
              <a:picLocks noChangeAspect="true"/>
            </p:cNvPicPr>
            <p:nvPr/>
          </p:nvPicPr>
          <p:blipFill>
            <a:blip r:embed="rId2"/>
            <a:srcRect l="0" t="23206" r="88637" b="755"/>
            <a:stretch>
              <a:fillRect/>
            </a:stretch>
          </p:blipFill>
          <p:spPr>
            <a:xfrm flipH="false" flipV="false" rot="0">
              <a:off x="0" y="0"/>
              <a:ext cx="268761" cy="1061616"/>
            </a:xfrm>
            <a:prstGeom prst="rect">
              <a:avLst/>
            </a:prstGeom>
          </p:spPr>
        </p:pic>
        <p:sp>
          <p:nvSpPr>
            <p:cNvPr name="TextBox 4" id="4"/>
            <p:cNvSpPr txBox="true"/>
            <p:nvPr/>
          </p:nvSpPr>
          <p:spPr>
            <a:xfrm rot="0">
              <a:off x="455109" y="676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Gasoline</a:t>
              </a:r>
            </a:p>
          </p:txBody>
        </p:sp>
        <p:sp>
          <p:nvSpPr>
            <p:cNvPr name="TextBox 5" id="5"/>
            <p:cNvSpPr txBox="true"/>
            <p:nvPr/>
          </p:nvSpPr>
          <p:spPr>
            <a:xfrm rot="0">
              <a:off x="455109" y="4074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Diesel</a:t>
              </a:r>
            </a:p>
          </p:txBody>
        </p:sp>
        <p:sp>
          <p:nvSpPr>
            <p:cNvPr name="TextBox 6" id="6"/>
            <p:cNvSpPr txBox="true"/>
            <p:nvPr/>
          </p:nvSpPr>
          <p:spPr>
            <a:xfrm rot="0">
              <a:off x="455109" y="759483"/>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Jet Fuel</a:t>
              </a:r>
            </a:p>
          </p:txBody>
        </p:sp>
      </p:grpSp>
      <p:pic>
        <p:nvPicPr>
          <p:cNvPr name="Picture 7" id="7"/>
          <p:cNvPicPr>
            <a:picLocks noChangeAspect="true"/>
          </p:cNvPicPr>
          <p:nvPr/>
        </p:nvPicPr>
        <p:blipFill>
          <a:blip r:embed="rId3"/>
          <a:srcRect l="0" t="0" r="0" b="0"/>
          <a:stretch>
            <a:fillRect/>
          </a:stretch>
        </p:blipFill>
        <p:spPr>
          <a:xfrm flipH="false" flipV="false" rot="0">
            <a:off x="0" y="7043549"/>
            <a:ext cx="12262564" cy="3521775"/>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0" y="3521775"/>
            <a:ext cx="12262564" cy="3521775"/>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0" y="0"/>
            <a:ext cx="12262564" cy="3521775"/>
          </a:xfrm>
          <a:prstGeom prst="rect">
            <a:avLst/>
          </a:prstGeom>
        </p:spPr>
      </p:pic>
      <p:sp>
        <p:nvSpPr>
          <p:cNvPr name="TextBox 10" id="10"/>
          <p:cNvSpPr txBox="true"/>
          <p:nvPr/>
        </p:nvSpPr>
        <p:spPr>
          <a:xfrm rot="0">
            <a:off x="12761990" y="396801"/>
            <a:ext cx="10143668" cy="824458"/>
          </a:xfrm>
          <a:prstGeom prst="rect">
            <a:avLst/>
          </a:prstGeom>
        </p:spPr>
        <p:txBody>
          <a:bodyPr anchor="t" rtlCol="false" tIns="0" lIns="0" bIns="0" rIns="0">
            <a:spAutoFit/>
          </a:bodyPr>
          <a:lstStyle/>
          <a:p>
            <a:pPr>
              <a:lnSpc>
                <a:spcPts val="6047"/>
              </a:lnSpc>
            </a:pPr>
            <a:r>
              <a:rPr lang="en-US" sz="6719">
                <a:solidFill>
                  <a:srgbClr val="24225C"/>
                </a:solidFill>
                <a:latin typeface="Assistant Bold"/>
              </a:rPr>
              <a:t>LSTM Results</a:t>
            </a:r>
          </a:p>
        </p:txBody>
      </p:sp>
      <p:sp>
        <p:nvSpPr>
          <p:cNvPr name="TextBox 11" id="11"/>
          <p:cNvSpPr txBox="true"/>
          <p:nvPr/>
        </p:nvSpPr>
        <p:spPr>
          <a:xfrm rot="0">
            <a:off x="12262564" y="1558097"/>
            <a:ext cx="5747431" cy="5485452"/>
          </a:xfrm>
          <a:prstGeom prst="rect">
            <a:avLst/>
          </a:prstGeom>
        </p:spPr>
        <p:txBody>
          <a:bodyPr anchor="t" rtlCol="false" tIns="0" lIns="0" bIns="0" rIns="0">
            <a:spAutoFit/>
          </a:bodyPr>
          <a:lstStyle/>
          <a:p>
            <a:pPr algn="r">
              <a:lnSpc>
                <a:spcPts val="4834"/>
              </a:lnSpc>
            </a:pPr>
            <a:r>
              <a:rPr lang="en-US" sz="3719">
                <a:solidFill>
                  <a:srgbClr val="24225C"/>
                </a:solidFill>
                <a:latin typeface="Assistant Bold"/>
              </a:rPr>
              <a:t>PARAMETERS</a:t>
            </a:r>
          </a:p>
          <a:p>
            <a:pPr algn="r">
              <a:lnSpc>
                <a:spcPts val="4834"/>
              </a:lnSpc>
            </a:pPr>
          </a:p>
          <a:p>
            <a:pPr algn="r">
              <a:lnSpc>
                <a:spcPts val="4834"/>
              </a:lnSpc>
            </a:pPr>
            <a:r>
              <a:rPr lang="en-US" sz="3719">
                <a:solidFill>
                  <a:srgbClr val="24225C"/>
                </a:solidFill>
                <a:latin typeface="Assistant Bold"/>
              </a:rPr>
              <a:t>train-test: 2900-100 </a:t>
            </a:r>
          </a:p>
          <a:p>
            <a:pPr algn="r">
              <a:lnSpc>
                <a:spcPts val="4834"/>
              </a:lnSpc>
            </a:pPr>
            <a:r>
              <a:rPr lang="en-US" sz="3719">
                <a:solidFill>
                  <a:srgbClr val="24225C"/>
                </a:solidFill>
                <a:latin typeface="Assistant Bold"/>
              </a:rPr>
              <a:t>window: 30</a:t>
            </a:r>
          </a:p>
          <a:p>
            <a:pPr algn="r">
              <a:lnSpc>
                <a:spcPts val="4834"/>
              </a:lnSpc>
            </a:pPr>
            <a:r>
              <a:rPr lang="en-US" sz="3719">
                <a:solidFill>
                  <a:srgbClr val="24225C"/>
                </a:solidFill>
                <a:latin typeface="Assistant Bold"/>
              </a:rPr>
              <a:t>lstm: 200</a:t>
            </a:r>
          </a:p>
          <a:p>
            <a:pPr algn="r">
              <a:lnSpc>
                <a:spcPts val="4834"/>
              </a:lnSpc>
            </a:pPr>
            <a:r>
              <a:rPr lang="en-US" sz="3719">
                <a:solidFill>
                  <a:srgbClr val="24225C"/>
                </a:solidFill>
                <a:latin typeface="Assistant Bold"/>
              </a:rPr>
              <a:t>epoch: 20</a:t>
            </a:r>
          </a:p>
          <a:p>
            <a:pPr algn="r">
              <a:lnSpc>
                <a:spcPts val="4834"/>
              </a:lnSpc>
            </a:pPr>
            <a:r>
              <a:rPr lang="en-US" sz="3719">
                <a:solidFill>
                  <a:srgbClr val="24225C"/>
                </a:solidFill>
                <a:latin typeface="Assistant Bold"/>
              </a:rPr>
              <a:t>drop-out: 0.2</a:t>
            </a:r>
          </a:p>
          <a:p>
            <a:pPr algn="r">
              <a:lnSpc>
                <a:spcPts val="4834"/>
              </a:lnSpc>
            </a:pPr>
          </a:p>
          <a:p>
            <a:pPr algn="r">
              <a:lnSpc>
                <a:spcPts val="4834"/>
              </a:lnSpc>
            </a:pPr>
          </a:p>
        </p:txBody>
      </p:sp>
      <p:grpSp>
        <p:nvGrpSpPr>
          <p:cNvPr name="Group 12" id="12"/>
          <p:cNvGrpSpPr/>
          <p:nvPr/>
        </p:nvGrpSpPr>
        <p:grpSpPr>
          <a:xfrm rot="0">
            <a:off x="15439617" y="9368028"/>
            <a:ext cx="454903" cy="454903"/>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4" id="14"/>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5" id="15"/>
          <p:cNvGrpSpPr/>
          <p:nvPr/>
        </p:nvGrpSpPr>
        <p:grpSpPr>
          <a:xfrm rot="0">
            <a:off x="16484357" y="9368028"/>
            <a:ext cx="454903" cy="454903"/>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7" id="17"/>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8" id="18"/>
          <p:cNvGrpSpPr/>
          <p:nvPr/>
        </p:nvGrpSpPr>
        <p:grpSpPr>
          <a:xfrm rot="0">
            <a:off x="15667069" y="9368028"/>
            <a:ext cx="1044740" cy="454903"/>
            <a:chOff x="0" y="0"/>
            <a:chExt cx="286623" cy="124802"/>
          </a:xfrm>
        </p:grpSpPr>
        <p:sp>
          <p:nvSpPr>
            <p:cNvPr name="Freeform 19" id="19"/>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20" id="20"/>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21" id="21"/>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11/20</a:t>
            </a:r>
          </a:p>
        </p:txBody>
      </p:sp>
      <p:sp>
        <p:nvSpPr>
          <p:cNvPr name="TextBox 22" id="22"/>
          <p:cNvSpPr txBox="true"/>
          <p:nvPr/>
        </p:nvSpPr>
        <p:spPr>
          <a:xfrm rot="0">
            <a:off x="13831053" y="6543974"/>
            <a:ext cx="4178942" cy="1485677"/>
          </a:xfrm>
          <a:prstGeom prst="rect">
            <a:avLst/>
          </a:prstGeom>
        </p:spPr>
        <p:txBody>
          <a:bodyPr anchor="t" rtlCol="false" tIns="0" lIns="0" bIns="0" rIns="0">
            <a:spAutoFit/>
          </a:bodyPr>
          <a:lstStyle/>
          <a:p>
            <a:pPr algn="r">
              <a:lnSpc>
                <a:spcPts val="3900"/>
              </a:lnSpc>
            </a:pPr>
            <a:r>
              <a:rPr lang="en-US" sz="3000">
                <a:solidFill>
                  <a:srgbClr val="24225C"/>
                </a:solidFill>
                <a:latin typeface="Assistant Bold"/>
              </a:rPr>
              <a:t>TRANSFORMATION</a:t>
            </a:r>
          </a:p>
          <a:p>
            <a:pPr algn="r" marL="647700" indent="-323850" lvl="1">
              <a:lnSpc>
                <a:spcPts val="3900"/>
              </a:lnSpc>
              <a:buFont typeface="Arial"/>
              <a:buChar char="•"/>
            </a:pPr>
            <a:r>
              <a:rPr lang="en-US" sz="3000">
                <a:solidFill>
                  <a:srgbClr val="24225C"/>
                </a:solidFill>
                <a:latin typeface="Assistant Bold"/>
              </a:rPr>
              <a:t>differencing</a:t>
            </a:r>
          </a:p>
          <a:p>
            <a:pPr algn="r" marL="647700" indent="-323850" lvl="1">
              <a:lnSpc>
                <a:spcPts val="3900"/>
              </a:lnSpc>
              <a:buFont typeface="Arial"/>
              <a:buChar char="•"/>
            </a:pPr>
            <a:r>
              <a:rPr lang="en-US" sz="3000">
                <a:solidFill>
                  <a:srgbClr val="24225C"/>
                </a:solidFill>
                <a:latin typeface="Assistant Bold"/>
              </a:rPr>
              <a:t>inverse differencing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467535"/>
            <a:ext cx="12822626" cy="293982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7347178"/>
            <a:ext cx="12822626" cy="293982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4407357"/>
            <a:ext cx="12822626" cy="2939822"/>
          </a:xfrm>
          <a:prstGeom prst="rect">
            <a:avLst/>
          </a:prstGeom>
        </p:spPr>
      </p:pic>
      <p:sp>
        <p:nvSpPr>
          <p:cNvPr name="TextBox 5" id="5"/>
          <p:cNvSpPr txBox="true"/>
          <p:nvPr/>
        </p:nvSpPr>
        <p:spPr>
          <a:xfrm rot="0">
            <a:off x="9804490" y="339209"/>
            <a:ext cx="8483510" cy="689491"/>
          </a:xfrm>
          <a:prstGeom prst="rect">
            <a:avLst/>
          </a:prstGeom>
        </p:spPr>
        <p:txBody>
          <a:bodyPr anchor="t" rtlCol="false" tIns="0" lIns="0" bIns="0" rIns="0">
            <a:spAutoFit/>
          </a:bodyPr>
          <a:lstStyle/>
          <a:p>
            <a:pPr algn="r">
              <a:lnSpc>
                <a:spcPts val="5058"/>
              </a:lnSpc>
            </a:pPr>
            <a:r>
              <a:rPr lang="en-US" sz="5620">
                <a:solidFill>
                  <a:srgbClr val="24225C"/>
                </a:solidFill>
                <a:latin typeface="Assistant Bold"/>
              </a:rPr>
              <a:t>Stacked LSTM Results</a:t>
            </a:r>
          </a:p>
        </p:txBody>
      </p:sp>
      <p:sp>
        <p:nvSpPr>
          <p:cNvPr name="TextBox 6" id="6"/>
          <p:cNvSpPr txBox="true"/>
          <p:nvPr/>
        </p:nvSpPr>
        <p:spPr>
          <a:xfrm rot="0">
            <a:off x="13604890" y="1657457"/>
            <a:ext cx="4451101" cy="4876001"/>
          </a:xfrm>
          <a:prstGeom prst="rect">
            <a:avLst/>
          </a:prstGeom>
        </p:spPr>
        <p:txBody>
          <a:bodyPr anchor="t" rtlCol="false" tIns="0" lIns="0" bIns="0" rIns="0">
            <a:spAutoFit/>
          </a:bodyPr>
          <a:lstStyle/>
          <a:p>
            <a:pPr algn="r">
              <a:lnSpc>
                <a:spcPts val="4834"/>
              </a:lnSpc>
            </a:pPr>
            <a:r>
              <a:rPr lang="en-US" sz="3719">
                <a:solidFill>
                  <a:srgbClr val="24225C"/>
                </a:solidFill>
                <a:latin typeface="Assistant Bold"/>
              </a:rPr>
              <a:t>PARAMETERS</a:t>
            </a:r>
          </a:p>
          <a:p>
            <a:pPr algn="r">
              <a:lnSpc>
                <a:spcPts val="4834"/>
              </a:lnSpc>
            </a:pPr>
          </a:p>
          <a:p>
            <a:pPr algn="r">
              <a:lnSpc>
                <a:spcPts val="4834"/>
              </a:lnSpc>
            </a:pPr>
            <a:r>
              <a:rPr lang="en-US" sz="3719">
                <a:solidFill>
                  <a:srgbClr val="24225C"/>
                </a:solidFill>
                <a:latin typeface="Assistant Bold"/>
              </a:rPr>
              <a:t>train-test: 2900-100  size/lookback: 30</a:t>
            </a:r>
          </a:p>
          <a:p>
            <a:pPr algn="r">
              <a:lnSpc>
                <a:spcPts val="4834"/>
              </a:lnSpc>
            </a:pPr>
            <a:r>
              <a:rPr lang="en-US" sz="3719">
                <a:solidFill>
                  <a:srgbClr val="24225C"/>
                </a:solidFill>
                <a:latin typeface="Assistant Bold"/>
              </a:rPr>
              <a:t>lstm: 3 stacks of 100</a:t>
            </a:r>
          </a:p>
          <a:p>
            <a:pPr algn="r">
              <a:lnSpc>
                <a:spcPts val="4834"/>
              </a:lnSpc>
            </a:pPr>
            <a:r>
              <a:rPr lang="en-US" sz="3719">
                <a:solidFill>
                  <a:srgbClr val="24225C"/>
                </a:solidFill>
                <a:latin typeface="Assistant Bold"/>
              </a:rPr>
              <a:t>epoch: 20</a:t>
            </a:r>
          </a:p>
          <a:p>
            <a:pPr algn="r">
              <a:lnSpc>
                <a:spcPts val="4834"/>
              </a:lnSpc>
            </a:pPr>
          </a:p>
          <a:p>
            <a:pPr algn="r">
              <a:lnSpc>
                <a:spcPts val="4834"/>
              </a:lnSpc>
            </a:pPr>
          </a:p>
        </p:txBody>
      </p:sp>
      <p:grpSp>
        <p:nvGrpSpPr>
          <p:cNvPr name="Group 7" id="7"/>
          <p:cNvGrpSpPr/>
          <p:nvPr/>
        </p:nvGrpSpPr>
        <p:grpSpPr>
          <a:xfrm rot="0">
            <a:off x="15439617" y="9368028"/>
            <a:ext cx="454903" cy="454903"/>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9" id="9"/>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0" id="10"/>
          <p:cNvGrpSpPr/>
          <p:nvPr/>
        </p:nvGrpSpPr>
        <p:grpSpPr>
          <a:xfrm rot="0">
            <a:off x="16484357" y="9368028"/>
            <a:ext cx="454903" cy="454903"/>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2" id="12"/>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3" id="13"/>
          <p:cNvGrpSpPr/>
          <p:nvPr/>
        </p:nvGrpSpPr>
        <p:grpSpPr>
          <a:xfrm rot="0">
            <a:off x="15667069" y="9368028"/>
            <a:ext cx="1044740" cy="454903"/>
            <a:chOff x="0" y="0"/>
            <a:chExt cx="286623" cy="124802"/>
          </a:xfrm>
        </p:grpSpPr>
        <p:sp>
          <p:nvSpPr>
            <p:cNvPr name="Freeform 14" id="14"/>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15" id="15"/>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16" id="16"/>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12/20</a:t>
            </a:r>
          </a:p>
        </p:txBody>
      </p:sp>
      <p:sp>
        <p:nvSpPr>
          <p:cNvPr name="TextBox 17" id="17"/>
          <p:cNvSpPr txBox="true"/>
          <p:nvPr/>
        </p:nvSpPr>
        <p:spPr>
          <a:xfrm rot="0">
            <a:off x="12418000" y="6601153"/>
            <a:ext cx="5747431" cy="990451"/>
          </a:xfrm>
          <a:prstGeom prst="rect">
            <a:avLst/>
          </a:prstGeom>
        </p:spPr>
        <p:txBody>
          <a:bodyPr anchor="t" rtlCol="false" tIns="0" lIns="0" bIns="0" rIns="0">
            <a:spAutoFit/>
          </a:bodyPr>
          <a:lstStyle/>
          <a:p>
            <a:pPr algn="r">
              <a:lnSpc>
                <a:spcPts val="3900"/>
              </a:lnSpc>
            </a:pPr>
            <a:r>
              <a:rPr lang="en-US" sz="3000">
                <a:solidFill>
                  <a:srgbClr val="24225C"/>
                </a:solidFill>
                <a:latin typeface="Assistant Bold"/>
              </a:rPr>
              <a:t>TRANSFORMATION</a:t>
            </a:r>
          </a:p>
          <a:p>
            <a:pPr algn="r">
              <a:lnSpc>
                <a:spcPts val="3900"/>
              </a:lnSpc>
            </a:pPr>
            <a:r>
              <a:rPr lang="en-US" sz="3000">
                <a:solidFill>
                  <a:srgbClr val="24225C"/>
                </a:solidFill>
                <a:latin typeface="Assistant Bold"/>
              </a:rPr>
              <a:t>no transformation done</a:t>
            </a:r>
          </a:p>
        </p:txBody>
      </p:sp>
      <p:grpSp>
        <p:nvGrpSpPr>
          <p:cNvPr name="Group 18" id="18"/>
          <p:cNvGrpSpPr/>
          <p:nvPr/>
        </p:nvGrpSpPr>
        <p:grpSpPr>
          <a:xfrm rot="0">
            <a:off x="12969091" y="9054117"/>
            <a:ext cx="1271598" cy="796212"/>
            <a:chOff x="0" y="0"/>
            <a:chExt cx="1695463" cy="1061616"/>
          </a:xfrm>
        </p:grpSpPr>
        <p:pic>
          <p:nvPicPr>
            <p:cNvPr name="Picture 19" id="19"/>
            <p:cNvPicPr>
              <a:picLocks noChangeAspect="true"/>
            </p:cNvPicPr>
            <p:nvPr/>
          </p:nvPicPr>
          <p:blipFill>
            <a:blip r:embed="rId5"/>
            <a:srcRect l="0" t="23206" r="88637" b="755"/>
            <a:stretch>
              <a:fillRect/>
            </a:stretch>
          </p:blipFill>
          <p:spPr>
            <a:xfrm flipH="false" flipV="false" rot="0">
              <a:off x="0" y="0"/>
              <a:ext cx="268761" cy="1061616"/>
            </a:xfrm>
            <a:prstGeom prst="rect">
              <a:avLst/>
            </a:prstGeom>
          </p:spPr>
        </p:pic>
        <p:sp>
          <p:nvSpPr>
            <p:cNvPr name="TextBox 20" id="20"/>
            <p:cNvSpPr txBox="true"/>
            <p:nvPr/>
          </p:nvSpPr>
          <p:spPr>
            <a:xfrm rot="0">
              <a:off x="455109" y="676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Gasoline</a:t>
              </a:r>
            </a:p>
          </p:txBody>
        </p:sp>
        <p:sp>
          <p:nvSpPr>
            <p:cNvPr name="TextBox 21" id="21"/>
            <p:cNvSpPr txBox="true"/>
            <p:nvPr/>
          </p:nvSpPr>
          <p:spPr>
            <a:xfrm rot="0">
              <a:off x="455109" y="4074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Diesel</a:t>
              </a:r>
            </a:p>
          </p:txBody>
        </p:sp>
        <p:sp>
          <p:nvSpPr>
            <p:cNvPr name="TextBox 22" id="22"/>
            <p:cNvSpPr txBox="true"/>
            <p:nvPr/>
          </p:nvSpPr>
          <p:spPr>
            <a:xfrm rot="0">
              <a:off x="455109" y="759483"/>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Jet Fuel</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406260"/>
            <a:ext cx="12822626" cy="287727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4407994"/>
            <a:ext cx="12822626" cy="2877272"/>
          </a:xfrm>
          <a:prstGeom prst="rect">
            <a:avLst/>
          </a:prstGeom>
        </p:spPr>
      </p:pic>
      <p:grpSp>
        <p:nvGrpSpPr>
          <p:cNvPr name="Group 4" id="4"/>
          <p:cNvGrpSpPr/>
          <p:nvPr/>
        </p:nvGrpSpPr>
        <p:grpSpPr>
          <a:xfrm rot="0">
            <a:off x="15439617" y="9368028"/>
            <a:ext cx="454903" cy="454903"/>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6" id="6"/>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7" id="7"/>
          <p:cNvGrpSpPr/>
          <p:nvPr/>
        </p:nvGrpSpPr>
        <p:grpSpPr>
          <a:xfrm rot="0">
            <a:off x="16484357" y="9368028"/>
            <a:ext cx="454903" cy="454903"/>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9" id="9"/>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0" id="10"/>
          <p:cNvGrpSpPr/>
          <p:nvPr/>
        </p:nvGrpSpPr>
        <p:grpSpPr>
          <a:xfrm rot="0">
            <a:off x="15667069" y="9368028"/>
            <a:ext cx="1044740" cy="454903"/>
            <a:chOff x="0" y="0"/>
            <a:chExt cx="286623" cy="124802"/>
          </a:xfrm>
        </p:grpSpPr>
        <p:sp>
          <p:nvSpPr>
            <p:cNvPr name="Freeform 11" id="11"/>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12" id="12"/>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pic>
        <p:nvPicPr>
          <p:cNvPr name="Picture 13" id="13"/>
          <p:cNvPicPr>
            <a:picLocks noChangeAspect="true"/>
          </p:cNvPicPr>
          <p:nvPr/>
        </p:nvPicPr>
        <p:blipFill>
          <a:blip r:embed="rId4"/>
          <a:srcRect l="0" t="0" r="0" b="0"/>
          <a:stretch>
            <a:fillRect/>
          </a:stretch>
        </p:blipFill>
        <p:spPr>
          <a:xfrm flipH="false" flipV="false" rot="0">
            <a:off x="0" y="7409728"/>
            <a:ext cx="12822626" cy="2877272"/>
          </a:xfrm>
          <a:prstGeom prst="rect">
            <a:avLst/>
          </a:prstGeom>
        </p:spPr>
      </p:pic>
      <p:sp>
        <p:nvSpPr>
          <p:cNvPr name="TextBox 14" id="14"/>
          <p:cNvSpPr txBox="true"/>
          <p:nvPr/>
        </p:nvSpPr>
        <p:spPr>
          <a:xfrm rot="0">
            <a:off x="7793141" y="710184"/>
            <a:ext cx="10143668" cy="827532"/>
          </a:xfrm>
          <a:prstGeom prst="rect">
            <a:avLst/>
          </a:prstGeom>
        </p:spPr>
        <p:txBody>
          <a:bodyPr anchor="t" rtlCol="false" tIns="0" lIns="0" bIns="0" rIns="0">
            <a:spAutoFit/>
          </a:bodyPr>
          <a:lstStyle/>
          <a:p>
            <a:pPr algn="r">
              <a:lnSpc>
                <a:spcPts val="6047"/>
              </a:lnSpc>
            </a:pPr>
            <a:r>
              <a:rPr lang="en-US" sz="6719">
                <a:solidFill>
                  <a:srgbClr val="24225C"/>
                </a:solidFill>
                <a:latin typeface="Assistant Bold"/>
              </a:rPr>
              <a:t>ARIMA Results</a:t>
            </a:r>
          </a:p>
        </p:txBody>
      </p:sp>
      <p:sp>
        <p:nvSpPr>
          <p:cNvPr name="TextBox 15" id="15"/>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13/20</a:t>
            </a:r>
          </a:p>
        </p:txBody>
      </p:sp>
      <p:sp>
        <p:nvSpPr>
          <p:cNvPr name="TextBox 16" id="16"/>
          <p:cNvSpPr txBox="true"/>
          <p:nvPr/>
        </p:nvSpPr>
        <p:spPr>
          <a:xfrm rot="0">
            <a:off x="13485708" y="1601985"/>
            <a:ext cx="4451101" cy="2438196"/>
          </a:xfrm>
          <a:prstGeom prst="rect">
            <a:avLst/>
          </a:prstGeom>
        </p:spPr>
        <p:txBody>
          <a:bodyPr anchor="t" rtlCol="false" tIns="0" lIns="0" bIns="0" rIns="0">
            <a:spAutoFit/>
          </a:bodyPr>
          <a:lstStyle/>
          <a:p>
            <a:pPr algn="r">
              <a:lnSpc>
                <a:spcPts val="4834"/>
              </a:lnSpc>
            </a:pPr>
            <a:r>
              <a:rPr lang="en-US" sz="3719">
                <a:solidFill>
                  <a:srgbClr val="24225C"/>
                </a:solidFill>
                <a:latin typeface="Assistant Bold"/>
              </a:rPr>
              <a:t>PARAMETERS</a:t>
            </a:r>
          </a:p>
          <a:p>
            <a:pPr algn="r">
              <a:lnSpc>
                <a:spcPts val="4834"/>
              </a:lnSpc>
            </a:pPr>
          </a:p>
          <a:p>
            <a:pPr algn="r">
              <a:lnSpc>
                <a:spcPts val="4834"/>
              </a:lnSpc>
            </a:pPr>
            <a:r>
              <a:rPr lang="en-US" sz="3719">
                <a:solidFill>
                  <a:srgbClr val="24225C"/>
                </a:solidFill>
                <a:latin typeface="Assistant Bold"/>
              </a:rPr>
              <a:t>pdq: auto-arima</a:t>
            </a:r>
          </a:p>
          <a:p>
            <a:pPr algn="r">
              <a:lnSpc>
                <a:spcPts val="4834"/>
              </a:lnSpc>
            </a:pPr>
            <a:r>
              <a:rPr lang="en-US" sz="3719">
                <a:solidFill>
                  <a:srgbClr val="24225C"/>
                </a:solidFill>
                <a:latin typeface="Assistant Bold"/>
              </a:rPr>
              <a:t>train-test: 2900-100</a:t>
            </a:r>
          </a:p>
        </p:txBody>
      </p:sp>
      <p:grpSp>
        <p:nvGrpSpPr>
          <p:cNvPr name="Group 17" id="17"/>
          <p:cNvGrpSpPr/>
          <p:nvPr/>
        </p:nvGrpSpPr>
        <p:grpSpPr>
          <a:xfrm rot="0">
            <a:off x="12864975" y="9054117"/>
            <a:ext cx="1271598" cy="796212"/>
            <a:chOff x="0" y="0"/>
            <a:chExt cx="1695463" cy="1061616"/>
          </a:xfrm>
        </p:grpSpPr>
        <p:pic>
          <p:nvPicPr>
            <p:cNvPr name="Picture 18" id="18"/>
            <p:cNvPicPr>
              <a:picLocks noChangeAspect="true"/>
            </p:cNvPicPr>
            <p:nvPr/>
          </p:nvPicPr>
          <p:blipFill>
            <a:blip r:embed="rId5"/>
            <a:srcRect l="0" t="23206" r="88637" b="755"/>
            <a:stretch>
              <a:fillRect/>
            </a:stretch>
          </p:blipFill>
          <p:spPr>
            <a:xfrm flipH="false" flipV="false" rot="0">
              <a:off x="0" y="0"/>
              <a:ext cx="268761" cy="1061616"/>
            </a:xfrm>
            <a:prstGeom prst="rect">
              <a:avLst/>
            </a:prstGeom>
          </p:spPr>
        </p:pic>
        <p:sp>
          <p:nvSpPr>
            <p:cNvPr name="TextBox 19" id="19"/>
            <p:cNvSpPr txBox="true"/>
            <p:nvPr/>
          </p:nvSpPr>
          <p:spPr>
            <a:xfrm rot="0">
              <a:off x="455109" y="676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Gasoline</a:t>
              </a:r>
            </a:p>
          </p:txBody>
        </p:sp>
        <p:sp>
          <p:nvSpPr>
            <p:cNvPr name="TextBox 20" id="20"/>
            <p:cNvSpPr txBox="true"/>
            <p:nvPr/>
          </p:nvSpPr>
          <p:spPr>
            <a:xfrm rot="0">
              <a:off x="455109" y="4074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Diesel</a:t>
              </a:r>
            </a:p>
          </p:txBody>
        </p:sp>
        <p:sp>
          <p:nvSpPr>
            <p:cNvPr name="TextBox 21" id="21"/>
            <p:cNvSpPr txBox="true"/>
            <p:nvPr/>
          </p:nvSpPr>
          <p:spPr>
            <a:xfrm rot="0">
              <a:off x="455109" y="759483"/>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Jet Fuel</a:t>
              </a:r>
            </a:p>
          </p:txBody>
        </p:sp>
      </p:grpSp>
      <p:sp>
        <p:nvSpPr>
          <p:cNvPr name="TextBox 22" id="22"/>
          <p:cNvSpPr txBox="true"/>
          <p:nvPr/>
        </p:nvSpPr>
        <p:spPr>
          <a:xfrm rot="0">
            <a:off x="14460296" y="5105400"/>
            <a:ext cx="3458284" cy="2476128"/>
          </a:xfrm>
          <a:prstGeom prst="rect">
            <a:avLst/>
          </a:prstGeom>
        </p:spPr>
        <p:txBody>
          <a:bodyPr anchor="t" rtlCol="false" tIns="0" lIns="0" bIns="0" rIns="0">
            <a:spAutoFit/>
          </a:bodyPr>
          <a:lstStyle/>
          <a:p>
            <a:pPr algn="r">
              <a:lnSpc>
                <a:spcPts val="3900"/>
              </a:lnSpc>
            </a:pPr>
            <a:r>
              <a:rPr lang="en-US" sz="3000">
                <a:solidFill>
                  <a:srgbClr val="24225C"/>
                </a:solidFill>
                <a:latin typeface="Assistant Bold"/>
              </a:rPr>
              <a:t>TRANSFORMATION</a:t>
            </a:r>
          </a:p>
          <a:p>
            <a:pPr algn="r" marL="647700" indent="-323850" lvl="1">
              <a:lnSpc>
                <a:spcPts val="3900"/>
              </a:lnSpc>
              <a:buFont typeface="Arial"/>
              <a:buChar char="•"/>
            </a:pPr>
            <a:r>
              <a:rPr lang="en-US" sz="3000">
                <a:solidFill>
                  <a:srgbClr val="24225C"/>
                </a:solidFill>
                <a:latin typeface="Assistant Bold"/>
              </a:rPr>
              <a:t>differencing</a:t>
            </a:r>
          </a:p>
          <a:p>
            <a:pPr algn="r" marL="647700" indent="-323850" lvl="1">
              <a:lnSpc>
                <a:spcPts val="3900"/>
              </a:lnSpc>
              <a:buFont typeface="Arial"/>
              <a:buChar char="•"/>
            </a:pPr>
            <a:r>
              <a:rPr lang="en-US" sz="3000">
                <a:solidFill>
                  <a:srgbClr val="24225C"/>
                </a:solidFill>
                <a:latin typeface="Assistant Bold"/>
              </a:rPr>
              <a:t>np.log</a:t>
            </a:r>
          </a:p>
          <a:p>
            <a:pPr algn="r" marL="647700" indent="-323850" lvl="1">
              <a:lnSpc>
                <a:spcPts val="3900"/>
              </a:lnSpc>
              <a:buFont typeface="Arial"/>
              <a:buChar char="•"/>
            </a:pPr>
            <a:r>
              <a:rPr lang="en-US" sz="3000">
                <a:solidFill>
                  <a:srgbClr val="24225C"/>
                </a:solidFill>
                <a:latin typeface="Assistant Bold"/>
              </a:rPr>
              <a:t>np.exp</a:t>
            </a:r>
          </a:p>
          <a:p>
            <a:pPr algn="r" marL="647700" indent="-323850" lvl="1">
              <a:lnSpc>
                <a:spcPts val="3900"/>
              </a:lnSpc>
              <a:buFont typeface="Arial"/>
              <a:buChar char="•"/>
            </a:pPr>
            <a:r>
              <a:rPr lang="en-US" sz="3000">
                <a:solidFill>
                  <a:srgbClr val="24225C"/>
                </a:solidFill>
                <a:latin typeface="Assistant Bold"/>
              </a:rPr>
              <a:t>inverse diff</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536179"/>
            <a:ext cx="12822626" cy="287727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7409728"/>
            <a:ext cx="12822626" cy="287727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4413451"/>
            <a:ext cx="12822626" cy="2877272"/>
          </a:xfrm>
          <a:prstGeom prst="rect">
            <a:avLst/>
          </a:prstGeom>
        </p:spPr>
      </p:pic>
      <p:sp>
        <p:nvSpPr>
          <p:cNvPr name="TextBox 5" id="5"/>
          <p:cNvSpPr txBox="true"/>
          <p:nvPr/>
        </p:nvSpPr>
        <p:spPr>
          <a:xfrm rot="0">
            <a:off x="10971239" y="597421"/>
            <a:ext cx="10143668" cy="824458"/>
          </a:xfrm>
          <a:prstGeom prst="rect">
            <a:avLst/>
          </a:prstGeom>
        </p:spPr>
        <p:txBody>
          <a:bodyPr anchor="t" rtlCol="false" tIns="0" lIns="0" bIns="0" rIns="0">
            <a:spAutoFit/>
          </a:bodyPr>
          <a:lstStyle/>
          <a:p>
            <a:pPr>
              <a:lnSpc>
                <a:spcPts val="6047"/>
              </a:lnSpc>
            </a:pPr>
            <a:r>
              <a:rPr lang="en-US" sz="6719">
                <a:solidFill>
                  <a:srgbClr val="24225C"/>
                </a:solidFill>
                <a:latin typeface="Assistant Bold"/>
              </a:rPr>
              <a:t>FB Prophet Results</a:t>
            </a:r>
          </a:p>
        </p:txBody>
      </p:sp>
      <p:grpSp>
        <p:nvGrpSpPr>
          <p:cNvPr name="Group 6" id="6"/>
          <p:cNvGrpSpPr/>
          <p:nvPr/>
        </p:nvGrpSpPr>
        <p:grpSpPr>
          <a:xfrm rot="0">
            <a:off x="15439617" y="9368028"/>
            <a:ext cx="454903" cy="454903"/>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8" id="8"/>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9" id="9"/>
          <p:cNvGrpSpPr/>
          <p:nvPr/>
        </p:nvGrpSpPr>
        <p:grpSpPr>
          <a:xfrm rot="0">
            <a:off x="16484357" y="9368028"/>
            <a:ext cx="454903" cy="454903"/>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1" id="11"/>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2" id="12"/>
          <p:cNvGrpSpPr/>
          <p:nvPr/>
        </p:nvGrpSpPr>
        <p:grpSpPr>
          <a:xfrm rot="0">
            <a:off x="15667069" y="9368028"/>
            <a:ext cx="1044740" cy="454903"/>
            <a:chOff x="0" y="0"/>
            <a:chExt cx="286623" cy="124802"/>
          </a:xfrm>
        </p:grpSpPr>
        <p:sp>
          <p:nvSpPr>
            <p:cNvPr name="Freeform 13" id="13"/>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14" id="14"/>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15" id="15"/>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14/20</a:t>
            </a:r>
          </a:p>
        </p:txBody>
      </p:sp>
      <p:sp>
        <p:nvSpPr>
          <p:cNvPr name="TextBox 16" id="16"/>
          <p:cNvSpPr txBox="true"/>
          <p:nvPr/>
        </p:nvSpPr>
        <p:spPr>
          <a:xfrm rot="0">
            <a:off x="13441518" y="1701805"/>
            <a:ext cx="4451101" cy="3047648"/>
          </a:xfrm>
          <a:prstGeom prst="rect">
            <a:avLst/>
          </a:prstGeom>
        </p:spPr>
        <p:txBody>
          <a:bodyPr anchor="t" rtlCol="false" tIns="0" lIns="0" bIns="0" rIns="0">
            <a:spAutoFit/>
          </a:bodyPr>
          <a:lstStyle/>
          <a:p>
            <a:pPr algn="r">
              <a:lnSpc>
                <a:spcPts val="4834"/>
              </a:lnSpc>
            </a:pPr>
            <a:r>
              <a:rPr lang="en-US" sz="3719">
                <a:solidFill>
                  <a:srgbClr val="24225C"/>
                </a:solidFill>
                <a:latin typeface="Assistant Bold"/>
              </a:rPr>
              <a:t>PARAMETERS</a:t>
            </a:r>
          </a:p>
          <a:p>
            <a:pPr algn="r">
              <a:lnSpc>
                <a:spcPts val="4834"/>
              </a:lnSpc>
            </a:pPr>
          </a:p>
          <a:p>
            <a:pPr algn="r">
              <a:lnSpc>
                <a:spcPts val="4834"/>
              </a:lnSpc>
            </a:pPr>
            <a:r>
              <a:rPr lang="en-US" sz="3719">
                <a:solidFill>
                  <a:srgbClr val="24225C"/>
                </a:solidFill>
                <a:latin typeface="Assistant Bold"/>
              </a:rPr>
              <a:t>train-test: 2900-100</a:t>
            </a:r>
          </a:p>
          <a:p>
            <a:pPr algn="r">
              <a:lnSpc>
                <a:spcPts val="4834"/>
              </a:lnSpc>
            </a:pPr>
            <a:r>
              <a:rPr lang="en-US" sz="3719">
                <a:solidFill>
                  <a:srgbClr val="24225C"/>
                </a:solidFill>
                <a:latin typeface="Assistant Bold"/>
              </a:rPr>
              <a:t>No parameter tuning done</a:t>
            </a:r>
          </a:p>
        </p:txBody>
      </p:sp>
      <p:grpSp>
        <p:nvGrpSpPr>
          <p:cNvPr name="Group 17" id="17"/>
          <p:cNvGrpSpPr/>
          <p:nvPr/>
        </p:nvGrpSpPr>
        <p:grpSpPr>
          <a:xfrm rot="0">
            <a:off x="12822626" y="9054117"/>
            <a:ext cx="1271598" cy="796212"/>
            <a:chOff x="0" y="0"/>
            <a:chExt cx="1695463" cy="1061616"/>
          </a:xfrm>
        </p:grpSpPr>
        <p:pic>
          <p:nvPicPr>
            <p:cNvPr name="Picture 18" id="18"/>
            <p:cNvPicPr>
              <a:picLocks noChangeAspect="true"/>
            </p:cNvPicPr>
            <p:nvPr/>
          </p:nvPicPr>
          <p:blipFill>
            <a:blip r:embed="rId5"/>
            <a:srcRect l="0" t="23206" r="88637" b="755"/>
            <a:stretch>
              <a:fillRect/>
            </a:stretch>
          </p:blipFill>
          <p:spPr>
            <a:xfrm flipH="false" flipV="false" rot="0">
              <a:off x="0" y="0"/>
              <a:ext cx="268761" cy="1061616"/>
            </a:xfrm>
            <a:prstGeom prst="rect">
              <a:avLst/>
            </a:prstGeom>
          </p:spPr>
        </p:pic>
        <p:sp>
          <p:nvSpPr>
            <p:cNvPr name="TextBox 19" id="19"/>
            <p:cNvSpPr txBox="true"/>
            <p:nvPr/>
          </p:nvSpPr>
          <p:spPr>
            <a:xfrm rot="0">
              <a:off x="455109" y="676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Gasoline</a:t>
              </a:r>
            </a:p>
          </p:txBody>
        </p:sp>
        <p:sp>
          <p:nvSpPr>
            <p:cNvPr name="TextBox 20" id="20"/>
            <p:cNvSpPr txBox="true"/>
            <p:nvPr/>
          </p:nvSpPr>
          <p:spPr>
            <a:xfrm rot="0">
              <a:off x="455109" y="4074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Diesel</a:t>
              </a:r>
            </a:p>
          </p:txBody>
        </p:sp>
        <p:sp>
          <p:nvSpPr>
            <p:cNvPr name="TextBox 21" id="21"/>
            <p:cNvSpPr txBox="true"/>
            <p:nvPr/>
          </p:nvSpPr>
          <p:spPr>
            <a:xfrm rot="0">
              <a:off x="455109" y="759483"/>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Jet Fuel</a:t>
              </a:r>
            </a:p>
          </p:txBody>
        </p:sp>
      </p:grpSp>
      <p:sp>
        <p:nvSpPr>
          <p:cNvPr name="TextBox 22" id="22"/>
          <p:cNvSpPr txBox="true"/>
          <p:nvPr/>
        </p:nvSpPr>
        <p:spPr>
          <a:xfrm rot="0">
            <a:off x="12145189" y="5397314"/>
            <a:ext cx="5747431" cy="990451"/>
          </a:xfrm>
          <a:prstGeom prst="rect">
            <a:avLst/>
          </a:prstGeom>
        </p:spPr>
        <p:txBody>
          <a:bodyPr anchor="t" rtlCol="false" tIns="0" lIns="0" bIns="0" rIns="0">
            <a:spAutoFit/>
          </a:bodyPr>
          <a:lstStyle/>
          <a:p>
            <a:pPr algn="r">
              <a:lnSpc>
                <a:spcPts val="3900"/>
              </a:lnSpc>
            </a:pPr>
            <a:r>
              <a:rPr lang="en-US" sz="3000">
                <a:solidFill>
                  <a:srgbClr val="24225C"/>
                </a:solidFill>
                <a:latin typeface="Assistant Bold"/>
              </a:rPr>
              <a:t>TRANSFORMATION</a:t>
            </a:r>
          </a:p>
          <a:p>
            <a:pPr algn="r">
              <a:lnSpc>
                <a:spcPts val="3900"/>
              </a:lnSpc>
            </a:pPr>
            <a:r>
              <a:rPr lang="en-US" sz="3000">
                <a:solidFill>
                  <a:srgbClr val="24225C"/>
                </a:solidFill>
                <a:latin typeface="Assistant Bold"/>
              </a:rPr>
              <a:t>no transformation done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254488" y="1434845"/>
            <a:ext cx="11842830" cy="4902189"/>
          </a:xfrm>
          <a:prstGeom prst="rect">
            <a:avLst/>
          </a:prstGeom>
        </p:spPr>
      </p:pic>
      <p:grpSp>
        <p:nvGrpSpPr>
          <p:cNvPr name="Group 3" id="3"/>
          <p:cNvGrpSpPr/>
          <p:nvPr/>
        </p:nvGrpSpPr>
        <p:grpSpPr>
          <a:xfrm rot="0">
            <a:off x="15439617" y="9368028"/>
            <a:ext cx="454903" cy="454903"/>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5" id="5"/>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6" id="6"/>
          <p:cNvGrpSpPr/>
          <p:nvPr/>
        </p:nvGrpSpPr>
        <p:grpSpPr>
          <a:xfrm rot="0">
            <a:off x="16484357" y="9368028"/>
            <a:ext cx="454903" cy="454903"/>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8" id="8"/>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9" id="9"/>
          <p:cNvGrpSpPr/>
          <p:nvPr/>
        </p:nvGrpSpPr>
        <p:grpSpPr>
          <a:xfrm rot="0">
            <a:off x="15667069" y="9368028"/>
            <a:ext cx="1044740" cy="454903"/>
            <a:chOff x="0" y="0"/>
            <a:chExt cx="286623" cy="124802"/>
          </a:xfrm>
        </p:grpSpPr>
        <p:sp>
          <p:nvSpPr>
            <p:cNvPr name="Freeform 10" id="10"/>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11" id="11"/>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graphicFrame>
        <p:nvGraphicFramePr>
          <p:cNvPr name="Table 12" id="12"/>
          <p:cNvGraphicFramePr>
            <a:graphicFrameLocks noGrp="true"/>
          </p:cNvGraphicFramePr>
          <p:nvPr/>
        </p:nvGraphicFramePr>
        <p:xfrm>
          <a:off x="258509" y="6554476"/>
          <a:ext cx="8973996" cy="3589059"/>
        </p:xfrm>
        <a:graphic>
          <a:graphicData uri="http://schemas.openxmlformats.org/drawingml/2006/table">
            <a:tbl>
              <a:tblPr/>
              <a:tblGrid>
                <a:gridCol w="2067898"/>
                <a:gridCol w="2353436"/>
                <a:gridCol w="2276331"/>
                <a:gridCol w="2276331"/>
              </a:tblGrid>
              <a:tr h="734871">
                <a:tc>
                  <a:txBody>
                    <a:bodyPr anchor="t" rtlCol="false"/>
                    <a:lstStyle/>
                    <a:p>
                      <a:pPr algn="l">
                        <a:defRPr/>
                      </a:pPr>
                      <a:r>
                        <a:rPr lang="en-US" sz="1599">
                          <a:solidFill>
                            <a:srgbClr val="000000"/>
                          </a:solidFill>
                          <a:latin typeface="Kollektif Bold"/>
                        </a:rPr>
                        <a:t>MODEL</a:t>
                      </a:r>
                      <a:endParaRPr lang="en-US" sz="1100"/>
                    </a:p>
                  </a:txBody>
                  <a:tcPr>
                    <a:lnL cmpd="sng" algn="ctr" cap="flat" w="38100">
                      <a:solidFill>
                        <a:srgbClr val="000000"/>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599">
                          <a:solidFill>
                            <a:srgbClr val="000000"/>
                          </a:solidFill>
                          <a:latin typeface="Assistant Bold Bold"/>
                        </a:rPr>
                        <a:t>MSE</a:t>
                      </a:r>
                      <a:endParaRPr lang="en-US" sz="1100"/>
                    </a:p>
                  </a:txBody>
                  <a:tcPr>
                    <a:lnL cmpd="sng" algn="ctr" cap="flat" w="38100">
                      <a:solidFill>
                        <a:srgbClr val="24225C"/>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24225C"/>
                      </a:solidFill>
                      <a:prstDash val="solid"/>
                      <a:round/>
                      <a:headEnd type="none" w="med" len="med"/>
                      <a:tailEnd type="none" w="med" len="med"/>
                    </a:lnB>
                  </a:tcPr>
                </a:tc>
                <a:tc>
                  <a:txBody>
                    <a:bodyPr anchor="t" rtlCol="false"/>
                    <a:lstStyle/>
                    <a:p>
                      <a:pPr algn="l">
                        <a:defRPr/>
                      </a:pPr>
                      <a:r>
                        <a:rPr lang="en-US" sz="1599">
                          <a:solidFill>
                            <a:srgbClr val="000000"/>
                          </a:solidFill>
                          <a:latin typeface="Kollektif Bold"/>
                        </a:rPr>
                        <a:t>RMSE</a:t>
                      </a:r>
                      <a:endParaRPr lang="en-US" sz="1100"/>
                    </a:p>
                  </a:txBody>
                  <a:tcPr>
                    <a:lnL cmpd="sng" algn="ctr" cap="flat" w="38100">
                      <a:solidFill>
                        <a:srgbClr val="24225C"/>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24225C"/>
                      </a:solidFill>
                      <a:prstDash val="solid"/>
                      <a:round/>
                      <a:headEnd type="none" w="med" len="med"/>
                      <a:tailEnd type="none" w="med" len="med"/>
                    </a:lnB>
                  </a:tcPr>
                </a:tc>
                <a:tc>
                  <a:txBody>
                    <a:bodyPr anchor="t" rtlCol="false"/>
                    <a:lstStyle/>
                    <a:p>
                      <a:pPr algn="l">
                        <a:defRPr/>
                      </a:pPr>
                      <a:r>
                        <a:rPr lang="en-US" sz="1599">
                          <a:solidFill>
                            <a:srgbClr val="000000"/>
                          </a:solidFill>
                          <a:latin typeface="Kollektif Bold"/>
                        </a:rPr>
                        <a:t>R2</a:t>
                      </a:r>
                      <a:endParaRPr lang="en-US" sz="1100"/>
                    </a:p>
                  </a:txBody>
                  <a:tcPr>
                    <a:lnL cmpd="sng" algn="ctr" cap="flat" w="38100">
                      <a:solidFill>
                        <a:srgbClr val="24225C"/>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24225C"/>
                      </a:solidFill>
                      <a:prstDash val="solid"/>
                      <a:round/>
                      <a:headEnd type="none" w="med" len="med"/>
                      <a:tailEnd type="none" w="med" len="med"/>
                    </a:lnB>
                  </a:tcPr>
                </a:tc>
              </a:tr>
              <a:tr h="673904">
                <a:tc>
                  <a:txBody>
                    <a:bodyPr anchor="t" rtlCol="false"/>
                    <a:lstStyle/>
                    <a:p>
                      <a:pPr algn="l">
                        <a:defRPr/>
                      </a:pPr>
                      <a:r>
                        <a:rPr lang="en-US" sz="1299">
                          <a:solidFill>
                            <a:srgbClr val="000000"/>
                          </a:solidFill>
                          <a:latin typeface="Kollektif"/>
                        </a:rPr>
                        <a:t>LSTM</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0.13394190480930987</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0.36598074376845274</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-0.5729687972964623</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26761">
                <a:tc>
                  <a:txBody>
                    <a:bodyPr anchor="t" rtlCol="false"/>
                    <a:lstStyle/>
                    <a:p>
                      <a:pPr algn="l">
                        <a:defRPr/>
                      </a:pPr>
                      <a:r>
                        <a:rPr lang="en-US" sz="1499">
                          <a:solidFill>
                            <a:srgbClr val="EFA86D"/>
                          </a:solidFill>
                          <a:latin typeface="Kollektif Bold"/>
                        </a:rPr>
                        <a:t>STACKED LSTM</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399">
                          <a:solidFill>
                            <a:srgbClr val="EFA86D"/>
                          </a:solidFill>
                          <a:latin typeface="Kollektif Bold"/>
                        </a:rPr>
                        <a:t>0.04921094859231963</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399">
                          <a:solidFill>
                            <a:srgbClr val="EFA86D"/>
                          </a:solidFill>
                          <a:latin typeface="Kollektif Bold"/>
                        </a:rPr>
                        <a:t>0.0625785750919245</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399">
                          <a:solidFill>
                            <a:srgbClr val="EFA86D"/>
                          </a:solidFill>
                          <a:latin typeface="Kollektif Bold"/>
                        </a:rPr>
                        <a:t>0.5713040677217514</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26761">
                <a:tc>
                  <a:txBody>
                    <a:bodyPr anchor="t" rtlCol="false"/>
                    <a:lstStyle/>
                    <a:p>
                      <a:pPr algn="l">
                        <a:defRPr/>
                      </a:pPr>
                      <a:r>
                        <a:rPr lang="en-US" sz="1299">
                          <a:solidFill>
                            <a:srgbClr val="000000"/>
                          </a:solidFill>
                          <a:latin typeface="Kollektif"/>
                        </a:rPr>
                        <a:t>ARIMA</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0.8310929407507208</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0.911642989744736</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-537.3534703455863</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26761">
                <a:tc>
                  <a:txBody>
                    <a:bodyPr anchor="t" rtlCol="false"/>
                    <a:lstStyle/>
                    <a:p>
                      <a:pPr algn="l">
                        <a:defRPr/>
                      </a:pPr>
                      <a:r>
                        <a:rPr lang="en-US" sz="1299">
                          <a:solidFill>
                            <a:srgbClr val="000000"/>
                          </a:solidFill>
                          <a:latin typeface="Kollektif"/>
                        </a:rPr>
                        <a:t>FB PROPHET</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0.13757697136767116</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0.37091369800490137</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-0.498081229570422</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3" id="13"/>
          <p:cNvSpPr txBox="true"/>
          <p:nvPr/>
        </p:nvSpPr>
        <p:spPr>
          <a:xfrm rot="0">
            <a:off x="2251154" y="710184"/>
            <a:ext cx="15179144" cy="827532"/>
          </a:xfrm>
          <a:prstGeom prst="rect">
            <a:avLst/>
          </a:prstGeom>
        </p:spPr>
        <p:txBody>
          <a:bodyPr anchor="t" rtlCol="false" tIns="0" lIns="0" bIns="0" rIns="0">
            <a:spAutoFit/>
          </a:bodyPr>
          <a:lstStyle/>
          <a:p>
            <a:pPr algn="r">
              <a:lnSpc>
                <a:spcPts val="6047"/>
              </a:lnSpc>
            </a:pPr>
            <a:r>
              <a:rPr lang="en-US" sz="6719">
                <a:solidFill>
                  <a:srgbClr val="24225C"/>
                </a:solidFill>
                <a:latin typeface="Assistant Bold"/>
              </a:rPr>
              <a:t>Comparison of Models on Gasoline</a:t>
            </a:r>
          </a:p>
        </p:txBody>
      </p:sp>
      <p:sp>
        <p:nvSpPr>
          <p:cNvPr name="TextBox 14" id="14"/>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15/20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600728" y="1646812"/>
            <a:ext cx="11856056" cy="4907664"/>
          </a:xfrm>
          <a:prstGeom prst="rect">
            <a:avLst/>
          </a:prstGeom>
        </p:spPr>
      </p:pic>
      <p:sp>
        <p:nvSpPr>
          <p:cNvPr name="TextBox 3" id="3"/>
          <p:cNvSpPr txBox="true"/>
          <p:nvPr/>
        </p:nvSpPr>
        <p:spPr>
          <a:xfrm rot="0">
            <a:off x="3532152" y="710184"/>
            <a:ext cx="13924631" cy="827532"/>
          </a:xfrm>
          <a:prstGeom prst="rect">
            <a:avLst/>
          </a:prstGeom>
        </p:spPr>
        <p:txBody>
          <a:bodyPr anchor="t" rtlCol="false" tIns="0" lIns="0" bIns="0" rIns="0">
            <a:spAutoFit/>
          </a:bodyPr>
          <a:lstStyle/>
          <a:p>
            <a:pPr algn="r">
              <a:lnSpc>
                <a:spcPts val="6047"/>
              </a:lnSpc>
            </a:pPr>
            <a:r>
              <a:rPr lang="en-US" sz="6719">
                <a:solidFill>
                  <a:srgbClr val="24225C"/>
                </a:solidFill>
                <a:latin typeface="Assistant Bold"/>
              </a:rPr>
              <a:t>Comparison of Models on Diesel</a:t>
            </a:r>
          </a:p>
        </p:txBody>
      </p:sp>
      <p:grpSp>
        <p:nvGrpSpPr>
          <p:cNvPr name="Group 4" id="4"/>
          <p:cNvGrpSpPr/>
          <p:nvPr/>
        </p:nvGrpSpPr>
        <p:grpSpPr>
          <a:xfrm rot="0">
            <a:off x="15439617" y="9368028"/>
            <a:ext cx="454903" cy="454903"/>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6" id="6"/>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7" id="7"/>
          <p:cNvGrpSpPr/>
          <p:nvPr/>
        </p:nvGrpSpPr>
        <p:grpSpPr>
          <a:xfrm rot="0">
            <a:off x="16484357" y="9368028"/>
            <a:ext cx="454903" cy="454903"/>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9" id="9"/>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0" id="10"/>
          <p:cNvGrpSpPr/>
          <p:nvPr/>
        </p:nvGrpSpPr>
        <p:grpSpPr>
          <a:xfrm rot="0">
            <a:off x="15667069" y="9368028"/>
            <a:ext cx="1044740" cy="454903"/>
            <a:chOff x="0" y="0"/>
            <a:chExt cx="286623" cy="124802"/>
          </a:xfrm>
        </p:grpSpPr>
        <p:sp>
          <p:nvSpPr>
            <p:cNvPr name="Freeform 11" id="11"/>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12" id="12"/>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13" id="13"/>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16/20</a:t>
            </a:r>
          </a:p>
        </p:txBody>
      </p:sp>
      <p:graphicFrame>
        <p:nvGraphicFramePr>
          <p:cNvPr name="Table 14" id="14"/>
          <p:cNvGraphicFramePr>
            <a:graphicFrameLocks noGrp="true"/>
          </p:cNvGraphicFramePr>
          <p:nvPr/>
        </p:nvGraphicFramePr>
        <p:xfrm>
          <a:off x="258509" y="6554476"/>
          <a:ext cx="9809824" cy="3589059"/>
        </p:xfrm>
        <a:graphic>
          <a:graphicData uri="http://schemas.openxmlformats.org/drawingml/2006/table">
            <a:tbl>
              <a:tblPr/>
              <a:tblGrid>
                <a:gridCol w="2067147"/>
                <a:gridCol w="2726943"/>
                <a:gridCol w="2327141"/>
                <a:gridCol w="2688594"/>
              </a:tblGrid>
              <a:tr h="734871">
                <a:tc>
                  <a:txBody>
                    <a:bodyPr anchor="t" rtlCol="false"/>
                    <a:lstStyle/>
                    <a:p>
                      <a:pPr algn="l">
                        <a:defRPr/>
                      </a:pPr>
                      <a:r>
                        <a:rPr lang="en-US" sz="1599">
                          <a:solidFill>
                            <a:srgbClr val="000000"/>
                          </a:solidFill>
                          <a:latin typeface="Kollektif Bold"/>
                        </a:rPr>
                        <a:t>MODEL</a:t>
                      </a:r>
                      <a:endParaRPr lang="en-US" sz="1100"/>
                    </a:p>
                  </a:txBody>
                  <a:tcPr>
                    <a:lnL cmpd="sng" algn="ctr" cap="flat" w="38100">
                      <a:solidFill>
                        <a:srgbClr val="000000"/>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599">
                          <a:solidFill>
                            <a:srgbClr val="000000"/>
                          </a:solidFill>
                          <a:latin typeface="Assistant Bold Bold"/>
                        </a:rPr>
                        <a:t>MSE</a:t>
                      </a:r>
                      <a:endParaRPr lang="en-US" sz="1100"/>
                    </a:p>
                  </a:txBody>
                  <a:tcPr>
                    <a:lnL cmpd="sng" algn="ctr" cap="flat" w="38100">
                      <a:solidFill>
                        <a:srgbClr val="24225C"/>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24225C"/>
                      </a:solidFill>
                      <a:prstDash val="solid"/>
                      <a:round/>
                      <a:headEnd type="none" w="med" len="med"/>
                      <a:tailEnd type="none" w="med" len="med"/>
                    </a:lnB>
                  </a:tcPr>
                </a:tc>
                <a:tc>
                  <a:txBody>
                    <a:bodyPr anchor="t" rtlCol="false"/>
                    <a:lstStyle/>
                    <a:p>
                      <a:pPr algn="l">
                        <a:defRPr/>
                      </a:pPr>
                      <a:r>
                        <a:rPr lang="en-US" sz="1599">
                          <a:solidFill>
                            <a:srgbClr val="000000"/>
                          </a:solidFill>
                          <a:latin typeface="Kollektif Bold"/>
                        </a:rPr>
                        <a:t>RMSE</a:t>
                      </a:r>
                      <a:endParaRPr lang="en-US" sz="1100"/>
                    </a:p>
                  </a:txBody>
                  <a:tcPr>
                    <a:lnL cmpd="sng" algn="ctr" cap="flat" w="38100">
                      <a:solidFill>
                        <a:srgbClr val="24225C"/>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24225C"/>
                      </a:solidFill>
                      <a:prstDash val="solid"/>
                      <a:round/>
                      <a:headEnd type="none" w="med" len="med"/>
                      <a:tailEnd type="none" w="med" len="med"/>
                    </a:lnB>
                  </a:tcPr>
                </a:tc>
                <a:tc>
                  <a:txBody>
                    <a:bodyPr anchor="t" rtlCol="false"/>
                    <a:lstStyle/>
                    <a:p>
                      <a:pPr algn="l">
                        <a:defRPr/>
                      </a:pPr>
                      <a:r>
                        <a:rPr lang="en-US" sz="1599">
                          <a:solidFill>
                            <a:srgbClr val="000000"/>
                          </a:solidFill>
                          <a:latin typeface="Kollektif Bold"/>
                        </a:rPr>
                        <a:t>R2</a:t>
                      </a:r>
                      <a:endParaRPr lang="en-US" sz="1100"/>
                    </a:p>
                  </a:txBody>
                  <a:tcPr>
                    <a:lnL cmpd="sng" algn="ctr" cap="flat" w="38100">
                      <a:solidFill>
                        <a:srgbClr val="24225C"/>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24225C"/>
                      </a:solidFill>
                      <a:prstDash val="solid"/>
                      <a:round/>
                      <a:headEnd type="none" w="med" len="med"/>
                      <a:tailEnd type="none" w="med" len="med"/>
                    </a:lnB>
                  </a:tcPr>
                </a:tc>
              </a:tr>
              <a:tr h="673904">
                <a:tc>
                  <a:txBody>
                    <a:bodyPr anchor="t" rtlCol="false"/>
                    <a:lstStyle/>
                    <a:p>
                      <a:pPr algn="l">
                        <a:defRPr/>
                      </a:pPr>
                      <a:r>
                        <a:rPr lang="en-US" sz="1299">
                          <a:solidFill>
                            <a:srgbClr val="000000"/>
                          </a:solidFill>
                          <a:latin typeface="Kollektif"/>
                        </a:rPr>
                        <a:t>LSTM</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0.13837625618716826</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0.3719895915038057</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-0.9482928960490968</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26761">
                <a:tc>
                  <a:txBody>
                    <a:bodyPr anchor="t" rtlCol="false"/>
                    <a:lstStyle/>
                    <a:p>
                      <a:pPr algn="l">
                        <a:defRPr/>
                      </a:pPr>
                      <a:r>
                        <a:rPr lang="en-US" sz="1499">
                          <a:solidFill>
                            <a:srgbClr val="EFA86D"/>
                          </a:solidFill>
                          <a:latin typeface="Kollektif Bold"/>
                        </a:rPr>
                        <a:t>STACKED LSTM</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399">
                          <a:solidFill>
                            <a:srgbClr val="EFA86D"/>
                          </a:solidFill>
                          <a:latin typeface="Kollektif Bold"/>
                        </a:rPr>
                        <a:t>0.05978442095029226</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399">
                          <a:solidFill>
                            <a:srgbClr val="EFA86D"/>
                          </a:solidFill>
                          <a:latin typeface="Kollektif Bold"/>
                        </a:rPr>
                        <a:t>0.07141706228655956</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399">
                          <a:solidFill>
                            <a:srgbClr val="EFA86D"/>
                          </a:solidFill>
                          <a:latin typeface="Kollektif Bold"/>
                        </a:rPr>
                        <a:t>0.37960841894820607</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26761">
                <a:tc>
                  <a:txBody>
                    <a:bodyPr anchor="t" rtlCol="false"/>
                    <a:lstStyle/>
                    <a:p>
                      <a:pPr algn="l">
                        <a:defRPr/>
                      </a:pPr>
                      <a:r>
                        <a:rPr lang="en-US" sz="1299">
                          <a:solidFill>
                            <a:srgbClr val="000000"/>
                          </a:solidFill>
                          <a:latin typeface="Kollektif"/>
                        </a:rPr>
                        <a:t>ARIMA</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0.8341935527031358</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0.8341935527031358</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-634.7242488080614</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26761">
                <a:tc>
                  <a:txBody>
                    <a:bodyPr anchor="t" rtlCol="false"/>
                    <a:lstStyle/>
                    <a:p>
                      <a:pPr algn="l">
                        <a:defRPr/>
                      </a:pPr>
                      <a:r>
                        <a:rPr lang="en-US" sz="1299">
                          <a:solidFill>
                            <a:srgbClr val="000000"/>
                          </a:solidFill>
                          <a:latin typeface="Kollektif"/>
                        </a:rPr>
                        <a:t>FB PROPHET</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0.21577873248121254</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0.4645198946021715</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-3.6908934160514493</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402628" y="1537716"/>
            <a:ext cx="11856672" cy="4907918"/>
          </a:xfrm>
          <a:prstGeom prst="rect">
            <a:avLst/>
          </a:prstGeom>
        </p:spPr>
      </p:pic>
      <p:sp>
        <p:nvSpPr>
          <p:cNvPr name="TextBox 3" id="3"/>
          <p:cNvSpPr txBox="true"/>
          <p:nvPr/>
        </p:nvSpPr>
        <p:spPr>
          <a:xfrm rot="0">
            <a:off x="156571" y="710184"/>
            <a:ext cx="17102729" cy="827532"/>
          </a:xfrm>
          <a:prstGeom prst="rect">
            <a:avLst/>
          </a:prstGeom>
        </p:spPr>
        <p:txBody>
          <a:bodyPr anchor="t" rtlCol="false" tIns="0" lIns="0" bIns="0" rIns="0">
            <a:spAutoFit/>
          </a:bodyPr>
          <a:lstStyle/>
          <a:p>
            <a:pPr algn="r">
              <a:lnSpc>
                <a:spcPts val="6047"/>
              </a:lnSpc>
            </a:pPr>
            <a:r>
              <a:rPr lang="en-US" sz="6719">
                <a:solidFill>
                  <a:srgbClr val="24225C"/>
                </a:solidFill>
                <a:latin typeface="Assistant Bold"/>
              </a:rPr>
              <a:t>Comparison of Different Models on Jet Fuel</a:t>
            </a:r>
          </a:p>
        </p:txBody>
      </p:sp>
      <p:grpSp>
        <p:nvGrpSpPr>
          <p:cNvPr name="Group 4" id="4"/>
          <p:cNvGrpSpPr/>
          <p:nvPr/>
        </p:nvGrpSpPr>
        <p:grpSpPr>
          <a:xfrm rot="0">
            <a:off x="15439617" y="9368028"/>
            <a:ext cx="454903" cy="454903"/>
            <a:chOff x="0" y="0"/>
            <a:chExt cx="812800" cy="812800"/>
          </a:xfrm>
        </p:grpSpPr>
        <p:sp>
          <p:nvSpPr>
            <p:cNvPr name="Freeform 5" id="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6" id="6"/>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7" id="7"/>
          <p:cNvGrpSpPr/>
          <p:nvPr/>
        </p:nvGrpSpPr>
        <p:grpSpPr>
          <a:xfrm rot="0">
            <a:off x="16484357" y="9368028"/>
            <a:ext cx="454903" cy="454903"/>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9" id="9"/>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0" id="10"/>
          <p:cNvGrpSpPr/>
          <p:nvPr/>
        </p:nvGrpSpPr>
        <p:grpSpPr>
          <a:xfrm rot="0">
            <a:off x="15667069" y="9368028"/>
            <a:ext cx="1044740" cy="454903"/>
            <a:chOff x="0" y="0"/>
            <a:chExt cx="286623" cy="124802"/>
          </a:xfrm>
        </p:grpSpPr>
        <p:sp>
          <p:nvSpPr>
            <p:cNvPr name="Freeform 11" id="11"/>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12" id="12"/>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13" id="13"/>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17/20</a:t>
            </a:r>
          </a:p>
        </p:txBody>
      </p:sp>
      <p:graphicFrame>
        <p:nvGraphicFramePr>
          <p:cNvPr name="Table 14" id="14"/>
          <p:cNvGraphicFramePr>
            <a:graphicFrameLocks noGrp="true"/>
          </p:cNvGraphicFramePr>
          <p:nvPr/>
        </p:nvGraphicFramePr>
        <p:xfrm>
          <a:off x="258509" y="6554476"/>
          <a:ext cx="9809824" cy="3589059"/>
        </p:xfrm>
        <a:graphic>
          <a:graphicData uri="http://schemas.openxmlformats.org/drawingml/2006/table">
            <a:tbl>
              <a:tblPr/>
              <a:tblGrid>
                <a:gridCol w="2067147"/>
                <a:gridCol w="2726943"/>
                <a:gridCol w="2327141"/>
                <a:gridCol w="2688594"/>
              </a:tblGrid>
              <a:tr h="734871">
                <a:tc>
                  <a:txBody>
                    <a:bodyPr anchor="t" rtlCol="false"/>
                    <a:lstStyle/>
                    <a:p>
                      <a:pPr algn="l">
                        <a:defRPr/>
                      </a:pPr>
                      <a:r>
                        <a:rPr lang="en-US" sz="1599">
                          <a:solidFill>
                            <a:srgbClr val="000000"/>
                          </a:solidFill>
                          <a:latin typeface="Kollektif Bold"/>
                        </a:rPr>
                        <a:t>MODEL</a:t>
                      </a:r>
                      <a:endParaRPr lang="en-US" sz="1100"/>
                    </a:p>
                  </a:txBody>
                  <a:tcPr>
                    <a:lnL cmpd="sng" algn="ctr" cap="flat" w="38100">
                      <a:solidFill>
                        <a:srgbClr val="000000"/>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599">
                          <a:solidFill>
                            <a:srgbClr val="000000"/>
                          </a:solidFill>
                          <a:latin typeface="Assistant Bold Bold"/>
                        </a:rPr>
                        <a:t>MSE</a:t>
                      </a:r>
                      <a:endParaRPr lang="en-US" sz="1100"/>
                    </a:p>
                  </a:txBody>
                  <a:tcPr>
                    <a:lnL cmpd="sng" algn="ctr" cap="flat" w="38100">
                      <a:solidFill>
                        <a:srgbClr val="24225C"/>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24225C"/>
                      </a:solidFill>
                      <a:prstDash val="solid"/>
                      <a:round/>
                      <a:headEnd type="none" w="med" len="med"/>
                      <a:tailEnd type="none" w="med" len="med"/>
                    </a:lnB>
                  </a:tcPr>
                </a:tc>
                <a:tc>
                  <a:txBody>
                    <a:bodyPr anchor="t" rtlCol="false"/>
                    <a:lstStyle/>
                    <a:p>
                      <a:pPr algn="l">
                        <a:defRPr/>
                      </a:pPr>
                      <a:r>
                        <a:rPr lang="en-US" sz="1599">
                          <a:solidFill>
                            <a:srgbClr val="000000"/>
                          </a:solidFill>
                          <a:latin typeface="Kollektif Bold"/>
                        </a:rPr>
                        <a:t>RMSE</a:t>
                      </a:r>
                      <a:endParaRPr lang="en-US" sz="1100"/>
                    </a:p>
                  </a:txBody>
                  <a:tcPr>
                    <a:lnL cmpd="sng" algn="ctr" cap="flat" w="38100">
                      <a:solidFill>
                        <a:srgbClr val="24225C"/>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24225C"/>
                      </a:solidFill>
                      <a:prstDash val="solid"/>
                      <a:round/>
                      <a:headEnd type="none" w="med" len="med"/>
                      <a:tailEnd type="none" w="med" len="med"/>
                    </a:lnB>
                  </a:tcPr>
                </a:tc>
                <a:tc>
                  <a:txBody>
                    <a:bodyPr anchor="t" rtlCol="false"/>
                    <a:lstStyle/>
                    <a:p>
                      <a:pPr algn="l">
                        <a:defRPr/>
                      </a:pPr>
                      <a:r>
                        <a:rPr lang="en-US" sz="1599">
                          <a:solidFill>
                            <a:srgbClr val="000000"/>
                          </a:solidFill>
                          <a:latin typeface="Kollektif Bold"/>
                        </a:rPr>
                        <a:t>R2</a:t>
                      </a:r>
                      <a:endParaRPr lang="en-US" sz="1100"/>
                    </a:p>
                  </a:txBody>
                  <a:tcPr>
                    <a:lnL cmpd="sng" algn="ctr" cap="flat" w="38100">
                      <a:solidFill>
                        <a:srgbClr val="24225C"/>
                      </a:solidFill>
                      <a:prstDash val="solid"/>
                      <a:round/>
                      <a:headEnd type="none" w="med" len="med"/>
                      <a:tailEnd type="none" w="med" len="med"/>
                    </a:lnL>
                    <a:lnR cmpd="sng" algn="ctr" cap="flat" w="38100">
                      <a:solidFill>
                        <a:srgbClr val="24225C"/>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24225C"/>
                      </a:solidFill>
                      <a:prstDash val="solid"/>
                      <a:round/>
                      <a:headEnd type="none" w="med" len="med"/>
                      <a:tailEnd type="none" w="med" len="med"/>
                    </a:lnB>
                  </a:tcPr>
                </a:tc>
              </a:tr>
              <a:tr h="673904">
                <a:tc>
                  <a:txBody>
                    <a:bodyPr anchor="t" rtlCol="false"/>
                    <a:lstStyle/>
                    <a:p>
                      <a:pPr algn="l">
                        <a:defRPr/>
                      </a:pPr>
                      <a:r>
                        <a:rPr lang="en-US" sz="1299">
                          <a:solidFill>
                            <a:srgbClr val="000000"/>
                          </a:solidFill>
                          <a:latin typeface="Kollektif"/>
                        </a:rPr>
                        <a:t>LSTM</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0.15849829175112304</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0.39811843935080804</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-1.9958464437086425</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24225C"/>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26761">
                <a:tc>
                  <a:txBody>
                    <a:bodyPr anchor="t" rtlCol="false"/>
                    <a:lstStyle/>
                    <a:p>
                      <a:pPr algn="l">
                        <a:defRPr/>
                      </a:pPr>
                      <a:r>
                        <a:rPr lang="en-US" sz="1499">
                          <a:solidFill>
                            <a:srgbClr val="EFA86D"/>
                          </a:solidFill>
                          <a:latin typeface="Kollektif Bold"/>
                        </a:rPr>
                        <a:t>STACKED LSTM</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399">
                          <a:solidFill>
                            <a:srgbClr val="EFA86D"/>
                          </a:solidFill>
                          <a:latin typeface="Kollektif Bold"/>
                        </a:rPr>
                        <a:t>0.04904038268259749</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399">
                          <a:solidFill>
                            <a:srgbClr val="EFA86D"/>
                          </a:solidFill>
                          <a:latin typeface="Kollektif Bold"/>
                        </a:rPr>
                        <a:t>0.05994168924894119</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399">
                          <a:solidFill>
                            <a:srgbClr val="EFA86D"/>
                          </a:solidFill>
                          <a:latin typeface="Kollektif Bold"/>
                        </a:rPr>
                        <a:t>0.45567679342918455</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26761">
                <a:tc>
                  <a:txBody>
                    <a:bodyPr anchor="t" rtlCol="false"/>
                    <a:lstStyle/>
                    <a:p>
                      <a:pPr algn="l">
                        <a:defRPr/>
                      </a:pPr>
                      <a:r>
                        <a:rPr lang="en-US" sz="1299">
                          <a:solidFill>
                            <a:srgbClr val="000000"/>
                          </a:solidFill>
                          <a:latin typeface="Kollektif"/>
                        </a:rPr>
                        <a:t>ARIMA</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0.9056194039383874</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0.951640375319578</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-703.8153095248739</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26761">
                <a:tc>
                  <a:txBody>
                    <a:bodyPr anchor="t" rtlCol="false"/>
                    <a:lstStyle/>
                    <a:p>
                      <a:pPr algn="l">
                        <a:defRPr/>
                      </a:pPr>
                      <a:r>
                        <a:rPr lang="en-US" sz="1299">
                          <a:solidFill>
                            <a:srgbClr val="000000"/>
                          </a:solidFill>
                          <a:latin typeface="Kollektif"/>
                        </a:rPr>
                        <a:t>FB PROPHET</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0.19120676083090044</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0.43727195294336046</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defRPr/>
                      </a:pPr>
                      <a:r>
                        <a:rPr lang="en-US" sz="1299">
                          <a:solidFill>
                            <a:srgbClr val="000000"/>
                          </a:solidFill>
                          <a:latin typeface="Kollektif"/>
                        </a:rPr>
                        <a:t>-3.3389751913542174</a:t>
                      </a:r>
                      <a:endParaRPr lang="en-US" sz="1100"/>
                    </a:p>
                  </a:txBody>
                  <a:tcP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331003" y="2969046"/>
            <a:ext cx="5728354" cy="373913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872" y="2969046"/>
            <a:ext cx="5833050" cy="373913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2559646" y="2969046"/>
            <a:ext cx="5728354" cy="3739134"/>
          </a:xfrm>
          <a:prstGeom prst="rect">
            <a:avLst/>
          </a:prstGeom>
        </p:spPr>
      </p:pic>
      <p:sp>
        <p:nvSpPr>
          <p:cNvPr name="TextBox 5" id="5"/>
          <p:cNvSpPr txBox="true"/>
          <p:nvPr/>
        </p:nvSpPr>
        <p:spPr>
          <a:xfrm rot="0">
            <a:off x="-689391" y="439215"/>
            <a:ext cx="18818429" cy="827532"/>
          </a:xfrm>
          <a:prstGeom prst="rect">
            <a:avLst/>
          </a:prstGeom>
        </p:spPr>
        <p:txBody>
          <a:bodyPr anchor="t" rtlCol="false" tIns="0" lIns="0" bIns="0" rIns="0">
            <a:spAutoFit/>
          </a:bodyPr>
          <a:lstStyle/>
          <a:p>
            <a:pPr algn="r">
              <a:lnSpc>
                <a:spcPts val="6047"/>
              </a:lnSpc>
            </a:pPr>
            <a:r>
              <a:rPr lang="en-US" sz="6719">
                <a:solidFill>
                  <a:srgbClr val="24225C"/>
                </a:solidFill>
                <a:latin typeface="Assistant Bold"/>
              </a:rPr>
              <a:t>Stacked LSTM 30 Day Forecast</a:t>
            </a:r>
          </a:p>
        </p:txBody>
      </p:sp>
      <p:sp>
        <p:nvSpPr>
          <p:cNvPr name="TextBox 6" id="6"/>
          <p:cNvSpPr txBox="true"/>
          <p:nvPr/>
        </p:nvSpPr>
        <p:spPr>
          <a:xfrm rot="0">
            <a:off x="1586439" y="6712879"/>
            <a:ext cx="2132079" cy="520784"/>
          </a:xfrm>
          <a:prstGeom prst="rect">
            <a:avLst/>
          </a:prstGeom>
        </p:spPr>
        <p:txBody>
          <a:bodyPr anchor="t" rtlCol="false" tIns="0" lIns="0" bIns="0" rIns="0">
            <a:spAutoFit/>
          </a:bodyPr>
          <a:lstStyle/>
          <a:p>
            <a:pPr algn="ctr">
              <a:lnSpc>
                <a:spcPts val="4210"/>
              </a:lnSpc>
            </a:pPr>
            <a:r>
              <a:rPr lang="en-US" sz="3239">
                <a:solidFill>
                  <a:srgbClr val="24225C"/>
                </a:solidFill>
                <a:latin typeface="Assistant Bold"/>
              </a:rPr>
              <a:t>Gasoline</a:t>
            </a:r>
          </a:p>
        </p:txBody>
      </p:sp>
      <p:sp>
        <p:nvSpPr>
          <p:cNvPr name="TextBox 7" id="7"/>
          <p:cNvSpPr txBox="true"/>
          <p:nvPr/>
        </p:nvSpPr>
        <p:spPr>
          <a:xfrm rot="0">
            <a:off x="8381799" y="6712879"/>
            <a:ext cx="2132079" cy="520784"/>
          </a:xfrm>
          <a:prstGeom prst="rect">
            <a:avLst/>
          </a:prstGeom>
        </p:spPr>
        <p:txBody>
          <a:bodyPr anchor="t" rtlCol="false" tIns="0" lIns="0" bIns="0" rIns="0">
            <a:spAutoFit/>
          </a:bodyPr>
          <a:lstStyle/>
          <a:p>
            <a:pPr algn="ctr">
              <a:lnSpc>
                <a:spcPts val="4210"/>
              </a:lnSpc>
            </a:pPr>
            <a:r>
              <a:rPr lang="en-US" sz="3239">
                <a:solidFill>
                  <a:srgbClr val="24225C"/>
                </a:solidFill>
                <a:latin typeface="Assistant Bold"/>
              </a:rPr>
              <a:t>Diesel</a:t>
            </a:r>
          </a:p>
        </p:txBody>
      </p:sp>
      <p:sp>
        <p:nvSpPr>
          <p:cNvPr name="TextBox 8" id="8"/>
          <p:cNvSpPr txBox="true"/>
          <p:nvPr/>
        </p:nvSpPr>
        <p:spPr>
          <a:xfrm rot="0">
            <a:off x="14621830" y="6712879"/>
            <a:ext cx="2132079" cy="520784"/>
          </a:xfrm>
          <a:prstGeom prst="rect">
            <a:avLst/>
          </a:prstGeom>
        </p:spPr>
        <p:txBody>
          <a:bodyPr anchor="t" rtlCol="false" tIns="0" lIns="0" bIns="0" rIns="0">
            <a:spAutoFit/>
          </a:bodyPr>
          <a:lstStyle/>
          <a:p>
            <a:pPr algn="ctr">
              <a:lnSpc>
                <a:spcPts val="4210"/>
              </a:lnSpc>
            </a:pPr>
            <a:r>
              <a:rPr lang="en-US" sz="3239">
                <a:solidFill>
                  <a:srgbClr val="24225C"/>
                </a:solidFill>
                <a:latin typeface="Assistant Bold"/>
              </a:rPr>
              <a:t>Jet Fuel</a:t>
            </a:r>
          </a:p>
        </p:txBody>
      </p:sp>
      <p:grpSp>
        <p:nvGrpSpPr>
          <p:cNvPr name="Group 9" id="9"/>
          <p:cNvGrpSpPr/>
          <p:nvPr/>
        </p:nvGrpSpPr>
        <p:grpSpPr>
          <a:xfrm rot="0">
            <a:off x="15439617" y="9368028"/>
            <a:ext cx="454903" cy="454903"/>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1" id="11"/>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2" id="12"/>
          <p:cNvGrpSpPr/>
          <p:nvPr/>
        </p:nvGrpSpPr>
        <p:grpSpPr>
          <a:xfrm rot="0">
            <a:off x="16484357" y="9368028"/>
            <a:ext cx="454903" cy="454903"/>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4" id="14"/>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5" id="15"/>
          <p:cNvGrpSpPr/>
          <p:nvPr/>
        </p:nvGrpSpPr>
        <p:grpSpPr>
          <a:xfrm rot="0">
            <a:off x="15667069" y="9368028"/>
            <a:ext cx="1044740" cy="454903"/>
            <a:chOff x="0" y="0"/>
            <a:chExt cx="286623" cy="124802"/>
          </a:xfrm>
        </p:grpSpPr>
        <p:sp>
          <p:nvSpPr>
            <p:cNvPr name="Freeform 16" id="16"/>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17" id="17"/>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18" id="18"/>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19/20</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1526431">
            <a:off x="-11697268" y="-10567092"/>
            <a:ext cx="18773105" cy="15257414"/>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4651251">
            <a:off x="11965919" y="537041"/>
            <a:ext cx="18773105" cy="1525741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667028" y="2606808"/>
            <a:ext cx="936761" cy="936761"/>
          </a:xfrm>
          <a:prstGeom prst="rect">
            <a:avLst/>
          </a:prstGeom>
        </p:spPr>
      </p:pic>
      <p:sp>
        <p:nvSpPr>
          <p:cNvPr name="AutoShape 5" id="5"/>
          <p:cNvSpPr/>
          <p:nvPr/>
        </p:nvSpPr>
        <p:spPr>
          <a:xfrm rot="0">
            <a:off x="365760" y="3034040"/>
            <a:ext cx="17556480" cy="0"/>
          </a:xfrm>
          <a:prstGeom prst="line">
            <a:avLst/>
          </a:prstGeom>
          <a:ln cap="flat" w="85725">
            <a:solidFill>
              <a:srgbClr val="24225C"/>
            </a:solidFill>
            <a:prstDash val="solid"/>
            <a:headEnd type="none" len="sm" w="sm"/>
            <a:tailEnd type="none" len="sm" w="sm"/>
          </a:ln>
        </p:spPr>
      </p:sp>
      <p:grpSp>
        <p:nvGrpSpPr>
          <p:cNvPr name="Group 6" id="6"/>
          <p:cNvGrpSpPr/>
          <p:nvPr/>
        </p:nvGrpSpPr>
        <p:grpSpPr>
          <a:xfrm rot="0">
            <a:off x="2912272" y="2852051"/>
            <a:ext cx="446274" cy="446274"/>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8" id="8"/>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9" id="9"/>
          <p:cNvGrpSpPr/>
          <p:nvPr/>
        </p:nvGrpSpPr>
        <p:grpSpPr>
          <a:xfrm rot="0">
            <a:off x="1353312" y="3986045"/>
            <a:ext cx="3564193" cy="2394336"/>
            <a:chOff x="0" y="0"/>
            <a:chExt cx="859809" cy="660400"/>
          </a:xfrm>
        </p:grpSpPr>
        <p:sp>
          <p:nvSpPr>
            <p:cNvPr name="Freeform 10" id="10"/>
            <p:cNvSpPr/>
            <p:nvPr/>
          </p:nvSpPr>
          <p:spPr>
            <a:xfrm>
              <a:off x="0" y="0"/>
              <a:ext cx="859809" cy="660400"/>
            </a:xfrm>
            <a:custGeom>
              <a:avLst/>
              <a:gdLst/>
              <a:ahLst/>
              <a:cxnLst/>
              <a:rect r="r" b="b" t="t" l="l"/>
              <a:pathLst>
                <a:path h="660400" w="859809">
                  <a:moveTo>
                    <a:pt x="735349" y="660400"/>
                  </a:moveTo>
                  <a:lnTo>
                    <a:pt x="124460" y="660400"/>
                  </a:lnTo>
                  <a:cubicBezTo>
                    <a:pt x="55880" y="660400"/>
                    <a:pt x="0" y="604520"/>
                    <a:pt x="0" y="535940"/>
                  </a:cubicBezTo>
                  <a:lnTo>
                    <a:pt x="0" y="124460"/>
                  </a:lnTo>
                  <a:cubicBezTo>
                    <a:pt x="0" y="55880"/>
                    <a:pt x="55880" y="0"/>
                    <a:pt x="124460" y="0"/>
                  </a:cubicBezTo>
                  <a:lnTo>
                    <a:pt x="735349" y="0"/>
                  </a:lnTo>
                  <a:cubicBezTo>
                    <a:pt x="803929" y="0"/>
                    <a:pt x="859809" y="55880"/>
                    <a:pt x="859809" y="124460"/>
                  </a:cubicBezTo>
                  <a:lnTo>
                    <a:pt x="859809" y="535940"/>
                  </a:lnTo>
                  <a:cubicBezTo>
                    <a:pt x="859809" y="604520"/>
                    <a:pt x="803929" y="660400"/>
                    <a:pt x="735349" y="660400"/>
                  </a:cubicBezTo>
                  <a:close/>
                </a:path>
              </a:pathLst>
            </a:custGeom>
            <a:solidFill>
              <a:srgbClr val="D9D9D9"/>
            </a:solidFill>
          </p:spPr>
        </p:sp>
      </p:grpSp>
      <p:grpSp>
        <p:nvGrpSpPr>
          <p:cNvPr name="Group 11" id="11"/>
          <p:cNvGrpSpPr/>
          <p:nvPr/>
        </p:nvGrpSpPr>
        <p:grpSpPr>
          <a:xfrm rot="0">
            <a:off x="5379734" y="3946332"/>
            <a:ext cx="3564193" cy="2394336"/>
            <a:chOff x="0" y="0"/>
            <a:chExt cx="859809" cy="660400"/>
          </a:xfrm>
        </p:grpSpPr>
        <p:sp>
          <p:nvSpPr>
            <p:cNvPr name="Freeform 12" id="12"/>
            <p:cNvSpPr/>
            <p:nvPr/>
          </p:nvSpPr>
          <p:spPr>
            <a:xfrm>
              <a:off x="0" y="0"/>
              <a:ext cx="859809" cy="660400"/>
            </a:xfrm>
            <a:custGeom>
              <a:avLst/>
              <a:gdLst/>
              <a:ahLst/>
              <a:cxnLst/>
              <a:rect r="r" b="b" t="t" l="l"/>
              <a:pathLst>
                <a:path h="660400" w="859809">
                  <a:moveTo>
                    <a:pt x="735349" y="660400"/>
                  </a:moveTo>
                  <a:lnTo>
                    <a:pt x="124460" y="660400"/>
                  </a:lnTo>
                  <a:cubicBezTo>
                    <a:pt x="55880" y="660400"/>
                    <a:pt x="0" y="604520"/>
                    <a:pt x="0" y="535940"/>
                  </a:cubicBezTo>
                  <a:lnTo>
                    <a:pt x="0" y="124460"/>
                  </a:lnTo>
                  <a:cubicBezTo>
                    <a:pt x="0" y="55880"/>
                    <a:pt x="55880" y="0"/>
                    <a:pt x="124460" y="0"/>
                  </a:cubicBezTo>
                  <a:lnTo>
                    <a:pt x="735349" y="0"/>
                  </a:lnTo>
                  <a:cubicBezTo>
                    <a:pt x="803929" y="0"/>
                    <a:pt x="859809" y="55880"/>
                    <a:pt x="859809" y="124460"/>
                  </a:cubicBezTo>
                  <a:lnTo>
                    <a:pt x="859809" y="535940"/>
                  </a:lnTo>
                  <a:cubicBezTo>
                    <a:pt x="859809" y="604520"/>
                    <a:pt x="803929" y="660400"/>
                    <a:pt x="735349" y="660400"/>
                  </a:cubicBezTo>
                  <a:close/>
                </a:path>
              </a:pathLst>
            </a:custGeom>
            <a:solidFill>
              <a:srgbClr val="D9D9D9"/>
            </a:solidFill>
          </p:spPr>
        </p:sp>
      </p:grpSp>
      <p:sp>
        <p:nvSpPr>
          <p:cNvPr name="TextBox 13" id="13"/>
          <p:cNvSpPr txBox="true"/>
          <p:nvPr/>
        </p:nvSpPr>
        <p:spPr>
          <a:xfrm rot="0">
            <a:off x="5741874" y="4131636"/>
            <a:ext cx="2876489" cy="1170432"/>
          </a:xfrm>
          <a:prstGeom prst="rect">
            <a:avLst/>
          </a:prstGeom>
        </p:spPr>
        <p:txBody>
          <a:bodyPr anchor="t" rtlCol="false" tIns="0" lIns="0" bIns="0" rIns="0">
            <a:spAutoFit/>
          </a:bodyPr>
          <a:lstStyle/>
          <a:p>
            <a:pPr algn="ctr">
              <a:lnSpc>
                <a:spcPts val="2880"/>
              </a:lnSpc>
            </a:pPr>
            <a:r>
              <a:rPr lang="en-US" sz="2880">
                <a:solidFill>
                  <a:srgbClr val="24225C"/>
                </a:solidFill>
                <a:latin typeface="Kollektif"/>
              </a:rPr>
              <a:t>Build a sustainable mass transport system</a:t>
            </a:r>
          </a:p>
        </p:txBody>
      </p:sp>
      <p:grpSp>
        <p:nvGrpSpPr>
          <p:cNvPr name="Group 14" id="14"/>
          <p:cNvGrpSpPr/>
          <p:nvPr/>
        </p:nvGrpSpPr>
        <p:grpSpPr>
          <a:xfrm rot="0">
            <a:off x="5725729" y="3953773"/>
            <a:ext cx="2876489" cy="997747"/>
            <a:chOff x="0" y="0"/>
            <a:chExt cx="3835319" cy="1330329"/>
          </a:xfrm>
        </p:grpSpPr>
        <p:sp>
          <p:nvSpPr>
            <p:cNvPr name="TextBox 15" id="15"/>
            <p:cNvSpPr txBox="true"/>
            <p:nvPr/>
          </p:nvSpPr>
          <p:spPr>
            <a:xfrm rot="0">
              <a:off x="0" y="0"/>
              <a:ext cx="3835319" cy="585216"/>
            </a:xfrm>
            <a:prstGeom prst="rect">
              <a:avLst/>
            </a:prstGeom>
          </p:spPr>
          <p:txBody>
            <a:bodyPr anchor="t" rtlCol="false" tIns="0" lIns="0" bIns="0" rIns="0">
              <a:spAutoFit/>
            </a:bodyPr>
            <a:lstStyle/>
            <a:p>
              <a:pPr algn="ctr">
                <a:lnSpc>
                  <a:spcPts val="2880"/>
                </a:lnSpc>
              </a:pPr>
            </a:p>
          </p:txBody>
        </p:sp>
        <p:sp>
          <p:nvSpPr>
            <p:cNvPr name="TextBox 16" id="16"/>
            <p:cNvSpPr txBox="true"/>
            <p:nvPr/>
          </p:nvSpPr>
          <p:spPr>
            <a:xfrm rot="0">
              <a:off x="0" y="891163"/>
              <a:ext cx="3835319" cy="439166"/>
            </a:xfrm>
            <a:prstGeom prst="rect">
              <a:avLst/>
            </a:prstGeom>
          </p:spPr>
          <p:txBody>
            <a:bodyPr anchor="t" rtlCol="false" tIns="0" lIns="0" bIns="0" rIns="0">
              <a:spAutoFit/>
            </a:bodyPr>
            <a:lstStyle/>
            <a:p>
              <a:pPr algn="ctr">
                <a:lnSpc>
                  <a:spcPts val="2496"/>
                </a:lnSpc>
              </a:pPr>
            </a:p>
          </p:txBody>
        </p:sp>
      </p:grpSp>
      <p:grpSp>
        <p:nvGrpSpPr>
          <p:cNvPr name="Group 17" id="17"/>
          <p:cNvGrpSpPr/>
          <p:nvPr/>
        </p:nvGrpSpPr>
        <p:grpSpPr>
          <a:xfrm rot="0">
            <a:off x="13707346" y="3952859"/>
            <a:ext cx="2876489" cy="998660"/>
            <a:chOff x="0" y="0"/>
            <a:chExt cx="3835319" cy="1331547"/>
          </a:xfrm>
        </p:grpSpPr>
        <p:sp>
          <p:nvSpPr>
            <p:cNvPr name="TextBox 18" id="18"/>
            <p:cNvSpPr txBox="true"/>
            <p:nvPr/>
          </p:nvSpPr>
          <p:spPr>
            <a:xfrm rot="0">
              <a:off x="0" y="-9525"/>
              <a:ext cx="3835319" cy="595959"/>
            </a:xfrm>
            <a:prstGeom prst="rect">
              <a:avLst/>
            </a:prstGeom>
          </p:spPr>
          <p:txBody>
            <a:bodyPr anchor="t" rtlCol="false" tIns="0" lIns="0" bIns="0" rIns="0">
              <a:spAutoFit/>
            </a:bodyPr>
            <a:lstStyle/>
            <a:p>
              <a:pPr algn="ctr">
                <a:lnSpc>
                  <a:spcPts val="2915"/>
                </a:lnSpc>
              </a:pPr>
            </a:p>
          </p:txBody>
        </p:sp>
        <p:sp>
          <p:nvSpPr>
            <p:cNvPr name="TextBox 19" id="19"/>
            <p:cNvSpPr txBox="true"/>
            <p:nvPr/>
          </p:nvSpPr>
          <p:spPr>
            <a:xfrm rot="0">
              <a:off x="0" y="892381"/>
              <a:ext cx="3835319" cy="439166"/>
            </a:xfrm>
            <a:prstGeom prst="rect">
              <a:avLst/>
            </a:prstGeom>
          </p:spPr>
          <p:txBody>
            <a:bodyPr anchor="t" rtlCol="false" tIns="0" lIns="0" bIns="0" rIns="0">
              <a:spAutoFit/>
            </a:bodyPr>
            <a:lstStyle/>
            <a:p>
              <a:pPr algn="ctr">
                <a:lnSpc>
                  <a:spcPts val="2496"/>
                </a:lnSpc>
              </a:pPr>
            </a:p>
          </p:txBody>
        </p:sp>
      </p:grpSp>
      <p:sp>
        <p:nvSpPr>
          <p:cNvPr name="TextBox 20" id="20"/>
          <p:cNvSpPr txBox="true"/>
          <p:nvPr/>
        </p:nvSpPr>
        <p:spPr>
          <a:xfrm rot="0">
            <a:off x="1353312" y="1162963"/>
            <a:ext cx="15572232" cy="824484"/>
          </a:xfrm>
          <a:prstGeom prst="rect">
            <a:avLst/>
          </a:prstGeom>
        </p:spPr>
        <p:txBody>
          <a:bodyPr anchor="t" rtlCol="false" tIns="0" lIns="0" bIns="0" rIns="0">
            <a:spAutoFit/>
          </a:bodyPr>
          <a:lstStyle/>
          <a:p>
            <a:pPr algn="ctr">
              <a:lnSpc>
                <a:spcPts val="6047"/>
              </a:lnSpc>
            </a:pPr>
            <a:r>
              <a:rPr lang="en-US" sz="6719">
                <a:solidFill>
                  <a:srgbClr val="24225C"/>
                </a:solidFill>
                <a:latin typeface="Assistant Bold"/>
              </a:rPr>
              <a:t>Recommendations</a:t>
            </a:r>
          </a:p>
        </p:txBody>
      </p:sp>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693450" y="2606808"/>
            <a:ext cx="936761" cy="936761"/>
          </a:xfrm>
          <a:prstGeom prst="rect">
            <a:avLst/>
          </a:prstGeom>
        </p:spPr>
      </p:pic>
      <p:grpSp>
        <p:nvGrpSpPr>
          <p:cNvPr name="Group 22" id="22"/>
          <p:cNvGrpSpPr/>
          <p:nvPr/>
        </p:nvGrpSpPr>
        <p:grpSpPr>
          <a:xfrm rot="0">
            <a:off x="6938694" y="2852051"/>
            <a:ext cx="446274" cy="446274"/>
            <a:chOff x="0" y="0"/>
            <a:chExt cx="812800" cy="812800"/>
          </a:xfrm>
        </p:grpSpPr>
        <p:sp>
          <p:nvSpPr>
            <p:cNvPr name="Freeform 23" id="2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24" id="24"/>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pic>
        <p:nvPicPr>
          <p:cNvPr name="Picture 25" id="2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719873" y="2606808"/>
            <a:ext cx="936761" cy="936761"/>
          </a:xfrm>
          <a:prstGeom prst="rect">
            <a:avLst/>
          </a:prstGeom>
        </p:spPr>
      </p:pic>
      <p:grpSp>
        <p:nvGrpSpPr>
          <p:cNvPr name="Group 26" id="26"/>
          <p:cNvGrpSpPr/>
          <p:nvPr/>
        </p:nvGrpSpPr>
        <p:grpSpPr>
          <a:xfrm rot="0">
            <a:off x="10965116" y="2852051"/>
            <a:ext cx="446274" cy="446274"/>
            <a:chOff x="0" y="0"/>
            <a:chExt cx="812800" cy="812800"/>
          </a:xfrm>
        </p:grpSpPr>
        <p:sp>
          <p:nvSpPr>
            <p:cNvPr name="Freeform 27" id="2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28" id="28"/>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746295" y="2606808"/>
            <a:ext cx="936761" cy="936761"/>
          </a:xfrm>
          <a:prstGeom prst="rect">
            <a:avLst/>
          </a:prstGeom>
        </p:spPr>
      </p:pic>
      <p:grpSp>
        <p:nvGrpSpPr>
          <p:cNvPr name="Group 30" id="30"/>
          <p:cNvGrpSpPr/>
          <p:nvPr/>
        </p:nvGrpSpPr>
        <p:grpSpPr>
          <a:xfrm rot="0">
            <a:off x="14991539" y="2852051"/>
            <a:ext cx="446274" cy="446274"/>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32" id="32"/>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sp>
        <p:nvSpPr>
          <p:cNvPr name="TextBox 33" id="33"/>
          <p:cNvSpPr txBox="true"/>
          <p:nvPr/>
        </p:nvSpPr>
        <p:spPr>
          <a:xfrm rot="0">
            <a:off x="5470180" y="8933873"/>
            <a:ext cx="3392642" cy="336850"/>
          </a:xfrm>
          <a:prstGeom prst="rect">
            <a:avLst/>
          </a:prstGeom>
        </p:spPr>
        <p:txBody>
          <a:bodyPr anchor="t" rtlCol="false" tIns="0" lIns="0" bIns="0" rIns="0">
            <a:spAutoFit/>
          </a:bodyPr>
          <a:lstStyle/>
          <a:p>
            <a:pPr algn="ctr">
              <a:lnSpc>
                <a:spcPts val="2437"/>
              </a:lnSpc>
            </a:pPr>
          </a:p>
        </p:txBody>
      </p:sp>
      <p:sp>
        <p:nvSpPr>
          <p:cNvPr name="TextBox 34" id="34"/>
          <p:cNvSpPr txBox="true"/>
          <p:nvPr/>
        </p:nvSpPr>
        <p:spPr>
          <a:xfrm rot="0">
            <a:off x="4983876" y="9419529"/>
            <a:ext cx="3392642" cy="336850"/>
          </a:xfrm>
          <a:prstGeom prst="rect">
            <a:avLst/>
          </a:prstGeom>
        </p:spPr>
        <p:txBody>
          <a:bodyPr anchor="t" rtlCol="false" tIns="0" lIns="0" bIns="0" rIns="0">
            <a:spAutoFit/>
          </a:bodyPr>
          <a:lstStyle/>
          <a:p>
            <a:pPr algn="ctr">
              <a:lnSpc>
                <a:spcPts val="2437"/>
              </a:lnSpc>
            </a:pPr>
          </a:p>
        </p:txBody>
      </p:sp>
      <p:sp>
        <p:nvSpPr>
          <p:cNvPr name="TextBox 35" id="35"/>
          <p:cNvSpPr txBox="true"/>
          <p:nvPr/>
        </p:nvSpPr>
        <p:spPr>
          <a:xfrm rot="0">
            <a:off x="5723586" y="5347815"/>
            <a:ext cx="2876489" cy="804672"/>
          </a:xfrm>
          <a:prstGeom prst="rect">
            <a:avLst/>
          </a:prstGeom>
        </p:spPr>
        <p:txBody>
          <a:bodyPr anchor="t" rtlCol="false" tIns="0" lIns="0" bIns="0" rIns="0">
            <a:spAutoFit/>
          </a:bodyPr>
          <a:lstStyle/>
          <a:p>
            <a:pPr algn="ctr">
              <a:lnSpc>
                <a:spcPts val="2880"/>
              </a:lnSpc>
            </a:pPr>
            <a:r>
              <a:rPr lang="en-US" sz="2880">
                <a:solidFill>
                  <a:srgbClr val="24225C"/>
                </a:solidFill>
                <a:latin typeface="Kollektif"/>
              </a:rPr>
              <a:t>Carpool to and from work</a:t>
            </a:r>
          </a:p>
        </p:txBody>
      </p:sp>
      <p:grpSp>
        <p:nvGrpSpPr>
          <p:cNvPr name="Group 36" id="36"/>
          <p:cNvGrpSpPr/>
          <p:nvPr/>
        </p:nvGrpSpPr>
        <p:grpSpPr>
          <a:xfrm rot="0">
            <a:off x="9442733" y="3946332"/>
            <a:ext cx="3564193" cy="2394336"/>
            <a:chOff x="0" y="0"/>
            <a:chExt cx="859809" cy="660400"/>
          </a:xfrm>
        </p:grpSpPr>
        <p:sp>
          <p:nvSpPr>
            <p:cNvPr name="Freeform 37" id="37"/>
            <p:cNvSpPr/>
            <p:nvPr/>
          </p:nvSpPr>
          <p:spPr>
            <a:xfrm>
              <a:off x="0" y="0"/>
              <a:ext cx="859809" cy="660400"/>
            </a:xfrm>
            <a:custGeom>
              <a:avLst/>
              <a:gdLst/>
              <a:ahLst/>
              <a:cxnLst/>
              <a:rect r="r" b="b" t="t" l="l"/>
              <a:pathLst>
                <a:path h="660400" w="859809">
                  <a:moveTo>
                    <a:pt x="735349" y="660400"/>
                  </a:moveTo>
                  <a:lnTo>
                    <a:pt x="124460" y="660400"/>
                  </a:lnTo>
                  <a:cubicBezTo>
                    <a:pt x="55880" y="660400"/>
                    <a:pt x="0" y="604520"/>
                    <a:pt x="0" y="535940"/>
                  </a:cubicBezTo>
                  <a:lnTo>
                    <a:pt x="0" y="124460"/>
                  </a:lnTo>
                  <a:cubicBezTo>
                    <a:pt x="0" y="55880"/>
                    <a:pt x="55880" y="0"/>
                    <a:pt x="124460" y="0"/>
                  </a:cubicBezTo>
                  <a:lnTo>
                    <a:pt x="735349" y="0"/>
                  </a:lnTo>
                  <a:cubicBezTo>
                    <a:pt x="803929" y="0"/>
                    <a:pt x="859809" y="55880"/>
                    <a:pt x="859809" y="124460"/>
                  </a:cubicBezTo>
                  <a:lnTo>
                    <a:pt x="859809" y="535940"/>
                  </a:lnTo>
                  <a:cubicBezTo>
                    <a:pt x="859809" y="604520"/>
                    <a:pt x="803929" y="660400"/>
                    <a:pt x="735349" y="660400"/>
                  </a:cubicBezTo>
                  <a:close/>
                </a:path>
              </a:pathLst>
            </a:custGeom>
            <a:solidFill>
              <a:srgbClr val="D9D9D9"/>
            </a:solidFill>
          </p:spPr>
        </p:sp>
      </p:grpSp>
      <p:sp>
        <p:nvSpPr>
          <p:cNvPr name="TextBox 38" id="38"/>
          <p:cNvSpPr txBox="true"/>
          <p:nvPr/>
        </p:nvSpPr>
        <p:spPr>
          <a:xfrm rot="0">
            <a:off x="9786585" y="4366304"/>
            <a:ext cx="2876489" cy="1536192"/>
          </a:xfrm>
          <a:prstGeom prst="rect">
            <a:avLst/>
          </a:prstGeom>
        </p:spPr>
        <p:txBody>
          <a:bodyPr anchor="t" rtlCol="false" tIns="0" lIns="0" bIns="0" rIns="0">
            <a:spAutoFit/>
          </a:bodyPr>
          <a:lstStyle/>
          <a:p>
            <a:pPr algn="ctr">
              <a:lnSpc>
                <a:spcPts val="2880"/>
              </a:lnSpc>
            </a:pPr>
            <a:r>
              <a:rPr lang="en-US" sz="2880">
                <a:solidFill>
                  <a:srgbClr val="24225C"/>
                </a:solidFill>
                <a:latin typeface="Kollektif"/>
              </a:rPr>
              <a:t>Make use of alternatives; e-vehicles, bikes, walking</a:t>
            </a:r>
          </a:p>
        </p:txBody>
      </p:sp>
      <p:grpSp>
        <p:nvGrpSpPr>
          <p:cNvPr name="Group 39" id="39"/>
          <p:cNvGrpSpPr/>
          <p:nvPr/>
        </p:nvGrpSpPr>
        <p:grpSpPr>
          <a:xfrm rot="0">
            <a:off x="13502226" y="3986045"/>
            <a:ext cx="3564193" cy="2394336"/>
            <a:chOff x="0" y="0"/>
            <a:chExt cx="859809" cy="660400"/>
          </a:xfrm>
        </p:grpSpPr>
        <p:sp>
          <p:nvSpPr>
            <p:cNvPr name="Freeform 40" id="40"/>
            <p:cNvSpPr/>
            <p:nvPr/>
          </p:nvSpPr>
          <p:spPr>
            <a:xfrm>
              <a:off x="0" y="0"/>
              <a:ext cx="859809" cy="660400"/>
            </a:xfrm>
            <a:custGeom>
              <a:avLst/>
              <a:gdLst/>
              <a:ahLst/>
              <a:cxnLst/>
              <a:rect r="r" b="b" t="t" l="l"/>
              <a:pathLst>
                <a:path h="660400" w="859809">
                  <a:moveTo>
                    <a:pt x="735349" y="660400"/>
                  </a:moveTo>
                  <a:lnTo>
                    <a:pt x="124460" y="660400"/>
                  </a:lnTo>
                  <a:cubicBezTo>
                    <a:pt x="55880" y="660400"/>
                    <a:pt x="0" y="604520"/>
                    <a:pt x="0" y="535940"/>
                  </a:cubicBezTo>
                  <a:lnTo>
                    <a:pt x="0" y="124460"/>
                  </a:lnTo>
                  <a:cubicBezTo>
                    <a:pt x="0" y="55880"/>
                    <a:pt x="55880" y="0"/>
                    <a:pt x="124460" y="0"/>
                  </a:cubicBezTo>
                  <a:lnTo>
                    <a:pt x="735349" y="0"/>
                  </a:lnTo>
                  <a:cubicBezTo>
                    <a:pt x="803929" y="0"/>
                    <a:pt x="859809" y="55880"/>
                    <a:pt x="859809" y="124460"/>
                  </a:cubicBezTo>
                  <a:lnTo>
                    <a:pt x="859809" y="535940"/>
                  </a:lnTo>
                  <a:cubicBezTo>
                    <a:pt x="859809" y="604520"/>
                    <a:pt x="803929" y="660400"/>
                    <a:pt x="735349" y="660400"/>
                  </a:cubicBezTo>
                  <a:close/>
                </a:path>
              </a:pathLst>
            </a:custGeom>
            <a:solidFill>
              <a:srgbClr val="D9D9D9"/>
            </a:solidFill>
          </p:spPr>
        </p:sp>
      </p:grpSp>
      <p:sp>
        <p:nvSpPr>
          <p:cNvPr name="TextBox 41" id="41"/>
          <p:cNvSpPr txBox="true"/>
          <p:nvPr/>
        </p:nvSpPr>
        <p:spPr>
          <a:xfrm rot="0">
            <a:off x="13846078" y="4415118"/>
            <a:ext cx="2876489" cy="1536192"/>
          </a:xfrm>
          <a:prstGeom prst="rect">
            <a:avLst/>
          </a:prstGeom>
        </p:spPr>
        <p:txBody>
          <a:bodyPr anchor="t" rtlCol="false" tIns="0" lIns="0" bIns="0" rIns="0">
            <a:spAutoFit/>
          </a:bodyPr>
          <a:lstStyle/>
          <a:p>
            <a:pPr algn="ctr">
              <a:lnSpc>
                <a:spcPts val="2880"/>
              </a:lnSpc>
            </a:pPr>
            <a:r>
              <a:rPr lang="en-US" sz="2880">
                <a:solidFill>
                  <a:srgbClr val="24225C"/>
                </a:solidFill>
                <a:latin typeface="Kollektif"/>
              </a:rPr>
              <a:t>Encourage Work from Home/ Distance Learning setup</a:t>
            </a:r>
          </a:p>
        </p:txBody>
      </p:sp>
      <p:grpSp>
        <p:nvGrpSpPr>
          <p:cNvPr name="Group 42" id="42"/>
          <p:cNvGrpSpPr/>
          <p:nvPr/>
        </p:nvGrpSpPr>
        <p:grpSpPr>
          <a:xfrm rot="0">
            <a:off x="15439617" y="9368028"/>
            <a:ext cx="454903" cy="454903"/>
            <a:chOff x="0" y="0"/>
            <a:chExt cx="812800" cy="812800"/>
          </a:xfrm>
        </p:grpSpPr>
        <p:sp>
          <p:nvSpPr>
            <p:cNvPr name="Freeform 43" id="4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44" id="44"/>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45" id="45"/>
          <p:cNvGrpSpPr/>
          <p:nvPr/>
        </p:nvGrpSpPr>
        <p:grpSpPr>
          <a:xfrm rot="0">
            <a:off x="16484357" y="9368028"/>
            <a:ext cx="454903" cy="454903"/>
            <a:chOff x="0" y="0"/>
            <a:chExt cx="812800" cy="812800"/>
          </a:xfrm>
        </p:grpSpPr>
        <p:sp>
          <p:nvSpPr>
            <p:cNvPr name="Freeform 46" id="4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47" id="47"/>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48" id="48"/>
          <p:cNvGrpSpPr/>
          <p:nvPr/>
        </p:nvGrpSpPr>
        <p:grpSpPr>
          <a:xfrm rot="0">
            <a:off x="15667069" y="9368028"/>
            <a:ext cx="1044740" cy="454903"/>
            <a:chOff x="0" y="0"/>
            <a:chExt cx="286623" cy="124802"/>
          </a:xfrm>
        </p:grpSpPr>
        <p:sp>
          <p:nvSpPr>
            <p:cNvPr name="Freeform 49" id="49"/>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50" id="50"/>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51" id="51"/>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20/20</a:t>
            </a:r>
          </a:p>
        </p:txBody>
      </p:sp>
      <p:sp>
        <p:nvSpPr>
          <p:cNvPr name="TextBox 52" id="52"/>
          <p:cNvSpPr txBox="true"/>
          <p:nvPr/>
        </p:nvSpPr>
        <p:spPr>
          <a:xfrm rot="0">
            <a:off x="1697164" y="4452646"/>
            <a:ext cx="2876489" cy="1536192"/>
          </a:xfrm>
          <a:prstGeom prst="rect">
            <a:avLst/>
          </a:prstGeom>
        </p:spPr>
        <p:txBody>
          <a:bodyPr anchor="t" rtlCol="false" tIns="0" lIns="0" bIns="0" rIns="0">
            <a:spAutoFit/>
          </a:bodyPr>
          <a:lstStyle/>
          <a:p>
            <a:pPr algn="ctr">
              <a:lnSpc>
                <a:spcPts val="2880"/>
              </a:lnSpc>
            </a:pPr>
            <a:r>
              <a:rPr lang="en-US" sz="2880">
                <a:solidFill>
                  <a:srgbClr val="24225C"/>
                </a:solidFill>
                <a:latin typeface="Kollektif"/>
              </a:rPr>
              <a:t>Leverage on the forecast in optimizing fuel reserves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821435" y="2451322"/>
            <a:ext cx="7618095" cy="1916890"/>
          </a:xfrm>
          <a:prstGeom prst="rect">
            <a:avLst/>
          </a:prstGeom>
        </p:spPr>
        <p:txBody>
          <a:bodyPr anchor="t" rtlCol="false" tIns="0" lIns="0" bIns="0" rIns="0">
            <a:spAutoFit/>
          </a:bodyPr>
          <a:lstStyle/>
          <a:p>
            <a:pPr algn="ctr">
              <a:lnSpc>
                <a:spcPts val="7273"/>
              </a:lnSpc>
            </a:pPr>
            <a:r>
              <a:rPr lang="en-US" sz="8082">
                <a:solidFill>
                  <a:srgbClr val="24225C"/>
                </a:solidFill>
                <a:latin typeface="Assistant Bold"/>
              </a:rPr>
              <a:t>Data is the new oil</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3931593">
            <a:off x="-2980915" y="-674737"/>
            <a:ext cx="11744825" cy="888335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53312" y="1825774"/>
            <a:ext cx="8994757" cy="6553122"/>
          </a:xfrm>
          <a:prstGeom prst="rect">
            <a:avLst/>
          </a:prstGeom>
        </p:spPr>
      </p:pic>
      <p:grpSp>
        <p:nvGrpSpPr>
          <p:cNvPr name="Group 5" id="5"/>
          <p:cNvGrpSpPr/>
          <p:nvPr/>
        </p:nvGrpSpPr>
        <p:grpSpPr>
          <a:xfrm rot="0">
            <a:off x="15439617" y="9368028"/>
            <a:ext cx="454903" cy="454903"/>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7" id="7"/>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8" id="8"/>
          <p:cNvGrpSpPr/>
          <p:nvPr/>
        </p:nvGrpSpPr>
        <p:grpSpPr>
          <a:xfrm rot="0">
            <a:off x="16484357" y="9368028"/>
            <a:ext cx="454903" cy="454903"/>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0" id="10"/>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1" id="11"/>
          <p:cNvGrpSpPr/>
          <p:nvPr/>
        </p:nvGrpSpPr>
        <p:grpSpPr>
          <a:xfrm rot="0">
            <a:off x="15667069" y="9368028"/>
            <a:ext cx="1044740" cy="454903"/>
            <a:chOff x="0" y="0"/>
            <a:chExt cx="286623" cy="124802"/>
          </a:xfrm>
        </p:grpSpPr>
        <p:sp>
          <p:nvSpPr>
            <p:cNvPr name="Freeform 12" id="12"/>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13" id="13"/>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14" id="14"/>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02/20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9617" y="9368028"/>
            <a:ext cx="454903" cy="454903"/>
            <a:chOff x="0" y="0"/>
            <a:chExt cx="812800" cy="812800"/>
          </a:xfrm>
        </p:grpSpPr>
        <p:sp>
          <p:nvSpPr>
            <p:cNvPr name="Freeform 3" id="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4" id="4"/>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5" id="5"/>
          <p:cNvGrpSpPr/>
          <p:nvPr/>
        </p:nvGrpSpPr>
        <p:grpSpPr>
          <a:xfrm rot="0">
            <a:off x="16484357" y="9368028"/>
            <a:ext cx="454903" cy="454903"/>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7" id="7"/>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8" id="8"/>
          <p:cNvGrpSpPr/>
          <p:nvPr/>
        </p:nvGrpSpPr>
        <p:grpSpPr>
          <a:xfrm rot="0">
            <a:off x="15667069" y="9368028"/>
            <a:ext cx="1044740" cy="454903"/>
            <a:chOff x="0" y="0"/>
            <a:chExt cx="286623" cy="124802"/>
          </a:xfrm>
        </p:grpSpPr>
        <p:sp>
          <p:nvSpPr>
            <p:cNvPr name="Freeform 9" id="9"/>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10" id="10"/>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414681">
            <a:off x="-5133016" y="4518530"/>
            <a:ext cx="9871840" cy="8023114"/>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268617">
            <a:off x="11542351" y="-6202537"/>
            <a:ext cx="12151087" cy="9875520"/>
          </a:xfrm>
          <a:prstGeom prst="rect">
            <a:avLst/>
          </a:prstGeom>
        </p:spPr>
      </p:pic>
      <p:pic>
        <p:nvPicPr>
          <p:cNvPr name="Picture 13" id="13"/>
          <p:cNvPicPr>
            <a:picLocks noChangeAspect="true"/>
          </p:cNvPicPr>
          <p:nvPr/>
        </p:nvPicPr>
        <p:blipFill>
          <a:blip r:embed="rId4"/>
          <a:srcRect l="1046" t="0" r="0" b="43299"/>
          <a:stretch>
            <a:fillRect/>
          </a:stretch>
        </p:blipFill>
        <p:spPr>
          <a:xfrm flipH="false" flipV="false" rot="0">
            <a:off x="3381132" y="1833373"/>
            <a:ext cx="12285937" cy="3681481"/>
          </a:xfrm>
          <a:prstGeom prst="rect">
            <a:avLst/>
          </a:prstGeom>
        </p:spPr>
      </p:pic>
      <p:pic>
        <p:nvPicPr>
          <p:cNvPr name="Picture 14" id="14"/>
          <p:cNvPicPr>
            <a:picLocks noChangeAspect="true"/>
          </p:cNvPicPr>
          <p:nvPr/>
        </p:nvPicPr>
        <p:blipFill>
          <a:blip r:embed="rId5"/>
          <a:srcRect l="0" t="5772" r="0" b="5772"/>
          <a:stretch>
            <a:fillRect/>
          </a:stretch>
        </p:blipFill>
        <p:spPr>
          <a:xfrm flipH="false" flipV="false" rot="0">
            <a:off x="5447229" y="6429172"/>
            <a:ext cx="6645336" cy="3663206"/>
          </a:xfrm>
          <a:prstGeom prst="rect">
            <a:avLst/>
          </a:prstGeom>
        </p:spPr>
      </p:pic>
      <p:grpSp>
        <p:nvGrpSpPr>
          <p:cNvPr name="Group 15" id="15"/>
          <p:cNvGrpSpPr/>
          <p:nvPr/>
        </p:nvGrpSpPr>
        <p:grpSpPr>
          <a:xfrm rot="0">
            <a:off x="10678542" y="7266866"/>
            <a:ext cx="1414023" cy="993909"/>
            <a:chOff x="0" y="0"/>
            <a:chExt cx="372418" cy="261770"/>
          </a:xfrm>
        </p:grpSpPr>
        <p:sp>
          <p:nvSpPr>
            <p:cNvPr name="Freeform 16" id="16"/>
            <p:cNvSpPr/>
            <p:nvPr/>
          </p:nvSpPr>
          <p:spPr>
            <a:xfrm>
              <a:off x="0" y="0"/>
              <a:ext cx="372418" cy="261770"/>
            </a:xfrm>
            <a:custGeom>
              <a:avLst/>
              <a:gdLst/>
              <a:ahLst/>
              <a:cxnLst/>
              <a:rect r="r" b="b" t="t" l="l"/>
              <a:pathLst>
                <a:path h="261770" w="372418">
                  <a:moveTo>
                    <a:pt x="0" y="0"/>
                  </a:moveTo>
                  <a:lnTo>
                    <a:pt x="372418" y="0"/>
                  </a:lnTo>
                  <a:lnTo>
                    <a:pt x="372418" y="261770"/>
                  </a:lnTo>
                  <a:lnTo>
                    <a:pt x="0" y="261770"/>
                  </a:lnTo>
                  <a:close/>
                </a:path>
              </a:pathLst>
            </a:custGeom>
            <a:solidFill>
              <a:srgbClr val="000000">
                <a:alpha val="0"/>
              </a:srgbClr>
            </a:solidFill>
            <a:ln w="38100">
              <a:solidFill>
                <a:srgbClr val="D80A32"/>
              </a:solidFill>
            </a:ln>
          </p:spPr>
        </p:sp>
        <p:sp>
          <p:nvSpPr>
            <p:cNvPr name="TextBox 17" id="17"/>
            <p:cNvSpPr txBox="true"/>
            <p:nvPr/>
          </p:nvSpPr>
          <p:spPr>
            <a:xfrm>
              <a:off x="0" y="-9525"/>
              <a:ext cx="812800" cy="822325"/>
            </a:xfrm>
            <a:prstGeom prst="rect">
              <a:avLst/>
            </a:prstGeom>
          </p:spPr>
          <p:txBody>
            <a:bodyPr anchor="ctr" rtlCol="false" tIns="50800" lIns="50800" bIns="50800" rIns="50800"/>
            <a:lstStyle/>
            <a:p>
              <a:pPr algn="ctr">
                <a:lnSpc>
                  <a:spcPts val="1920"/>
                </a:lnSpc>
              </a:pPr>
            </a:p>
          </p:txBody>
        </p:sp>
      </p:gr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967683" y="6872953"/>
            <a:ext cx="858112" cy="322962"/>
          </a:xfrm>
          <a:prstGeom prst="rect">
            <a:avLst/>
          </a:prstGeom>
        </p:spPr>
      </p:pic>
      <p:pic>
        <p:nvPicPr>
          <p:cNvPr name="Picture 19" id="1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967683" y="7596653"/>
            <a:ext cx="766217" cy="416631"/>
          </a:xfrm>
          <a:prstGeom prst="rect">
            <a:avLst/>
          </a:prstGeom>
        </p:spPr>
      </p:pic>
      <p:pic>
        <p:nvPicPr>
          <p:cNvPr name="Picture 20" id="2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022074" y="8394283"/>
            <a:ext cx="881273" cy="471481"/>
          </a:xfrm>
          <a:prstGeom prst="rect">
            <a:avLst/>
          </a:prstGeom>
        </p:spPr>
      </p:pic>
      <p:sp>
        <p:nvSpPr>
          <p:cNvPr name="AutoShape 21" id="21"/>
          <p:cNvSpPr/>
          <p:nvPr/>
        </p:nvSpPr>
        <p:spPr>
          <a:xfrm rot="0">
            <a:off x="5897880" y="5124450"/>
            <a:ext cx="6492240" cy="0"/>
          </a:xfrm>
          <a:prstGeom prst="line">
            <a:avLst/>
          </a:prstGeom>
          <a:ln cap="flat" w="38100">
            <a:solidFill>
              <a:srgbClr val="FFFFFF"/>
            </a:solidFill>
            <a:prstDash val="solid"/>
            <a:headEnd type="none" len="sm" w="sm"/>
            <a:tailEnd type="arrow" len="sm" w="med"/>
          </a:ln>
        </p:spPr>
      </p:sp>
      <p:sp>
        <p:nvSpPr>
          <p:cNvPr name="TextBox 22" id="22"/>
          <p:cNvSpPr txBox="true"/>
          <p:nvPr/>
        </p:nvSpPr>
        <p:spPr>
          <a:xfrm rot="0">
            <a:off x="2398410" y="1181100"/>
            <a:ext cx="13496110" cy="652273"/>
          </a:xfrm>
          <a:prstGeom prst="rect">
            <a:avLst/>
          </a:prstGeom>
        </p:spPr>
        <p:txBody>
          <a:bodyPr anchor="t" rtlCol="false" tIns="0" lIns="0" bIns="0" rIns="0">
            <a:spAutoFit/>
          </a:bodyPr>
          <a:lstStyle/>
          <a:p>
            <a:pPr algn="ctr">
              <a:lnSpc>
                <a:spcPts val="4752"/>
              </a:lnSpc>
            </a:pPr>
            <a:r>
              <a:rPr lang="en-US" sz="5280">
                <a:solidFill>
                  <a:srgbClr val="24225C"/>
                </a:solidFill>
                <a:latin typeface="Assistant Bold Bold"/>
              </a:rPr>
              <a:t> Oil Value Chain</a:t>
            </a:r>
          </a:p>
        </p:txBody>
      </p:sp>
      <p:sp>
        <p:nvSpPr>
          <p:cNvPr name="TextBox 23" id="23"/>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03/20</a:t>
            </a:r>
          </a:p>
        </p:txBody>
      </p:sp>
      <p:sp>
        <p:nvSpPr>
          <p:cNvPr name="TextBox 24" id="24"/>
          <p:cNvSpPr txBox="true"/>
          <p:nvPr/>
        </p:nvSpPr>
        <p:spPr>
          <a:xfrm rot="0">
            <a:off x="2578711" y="6048172"/>
            <a:ext cx="13496110" cy="381000"/>
          </a:xfrm>
          <a:prstGeom prst="rect">
            <a:avLst/>
          </a:prstGeom>
        </p:spPr>
        <p:txBody>
          <a:bodyPr anchor="t" rtlCol="false" tIns="0" lIns="0" bIns="0" rIns="0">
            <a:spAutoFit/>
          </a:bodyPr>
          <a:lstStyle/>
          <a:p>
            <a:pPr algn="ctr">
              <a:lnSpc>
                <a:spcPts val="2700"/>
              </a:lnSpc>
            </a:pPr>
            <a:r>
              <a:rPr lang="en-US" sz="3000">
                <a:solidFill>
                  <a:srgbClr val="24225C"/>
                </a:solidFill>
                <a:latin typeface="Assistant Bold Bold"/>
              </a:rPr>
              <a:t>Products that come from oil refining process</a:t>
            </a:r>
          </a:p>
        </p:txBody>
      </p:sp>
      <p:sp>
        <p:nvSpPr>
          <p:cNvPr name="TextBox 25" id="25"/>
          <p:cNvSpPr txBox="true"/>
          <p:nvPr/>
        </p:nvSpPr>
        <p:spPr>
          <a:xfrm rot="0">
            <a:off x="14023100" y="8556773"/>
            <a:ext cx="930266" cy="308991"/>
          </a:xfrm>
          <a:prstGeom prst="rect">
            <a:avLst/>
          </a:prstGeom>
        </p:spPr>
        <p:txBody>
          <a:bodyPr anchor="t" rtlCol="false" tIns="0" lIns="0" bIns="0" rIns="0">
            <a:spAutoFit/>
          </a:bodyPr>
          <a:lstStyle/>
          <a:p>
            <a:pPr>
              <a:lnSpc>
                <a:spcPts val="2495"/>
              </a:lnSpc>
            </a:pPr>
            <a:r>
              <a:rPr lang="en-US" sz="1919">
                <a:solidFill>
                  <a:srgbClr val="4770B0"/>
                </a:solidFill>
                <a:latin typeface="Assistant Bold"/>
              </a:rPr>
              <a:t>DIESEL</a:t>
            </a:r>
          </a:p>
        </p:txBody>
      </p:sp>
      <p:sp>
        <p:nvSpPr>
          <p:cNvPr name="TextBox 26" id="26"/>
          <p:cNvSpPr txBox="true"/>
          <p:nvPr/>
        </p:nvSpPr>
        <p:spPr>
          <a:xfrm rot="0">
            <a:off x="13848956" y="7704292"/>
            <a:ext cx="1169774" cy="308991"/>
          </a:xfrm>
          <a:prstGeom prst="rect">
            <a:avLst/>
          </a:prstGeom>
        </p:spPr>
        <p:txBody>
          <a:bodyPr anchor="t" rtlCol="false" tIns="0" lIns="0" bIns="0" rIns="0">
            <a:spAutoFit/>
          </a:bodyPr>
          <a:lstStyle/>
          <a:p>
            <a:pPr>
              <a:lnSpc>
                <a:spcPts val="2495"/>
              </a:lnSpc>
            </a:pPr>
            <a:r>
              <a:rPr lang="en-US" sz="1919">
                <a:solidFill>
                  <a:srgbClr val="D80A32"/>
                </a:solidFill>
                <a:latin typeface="Assistant Bold"/>
              </a:rPr>
              <a:t>JET FUEL</a:t>
            </a:r>
          </a:p>
        </p:txBody>
      </p:sp>
      <p:sp>
        <p:nvSpPr>
          <p:cNvPr name="TextBox 27" id="27"/>
          <p:cNvSpPr txBox="true"/>
          <p:nvPr/>
        </p:nvSpPr>
        <p:spPr>
          <a:xfrm rot="0">
            <a:off x="13987720" y="6903565"/>
            <a:ext cx="1169774" cy="308991"/>
          </a:xfrm>
          <a:prstGeom prst="rect">
            <a:avLst/>
          </a:prstGeom>
        </p:spPr>
        <p:txBody>
          <a:bodyPr anchor="t" rtlCol="false" tIns="0" lIns="0" bIns="0" rIns="0">
            <a:spAutoFit/>
          </a:bodyPr>
          <a:lstStyle/>
          <a:p>
            <a:pPr>
              <a:lnSpc>
                <a:spcPts val="2495"/>
              </a:lnSpc>
            </a:pPr>
            <a:r>
              <a:rPr lang="en-US" sz="1919">
                <a:solidFill>
                  <a:srgbClr val="E64830"/>
                </a:solidFill>
                <a:latin typeface="Assistant Bold"/>
              </a:rPr>
              <a:t>GASOLINE</a:t>
            </a:r>
          </a:p>
        </p:txBody>
      </p:sp>
      <p:sp>
        <p:nvSpPr>
          <p:cNvPr name="AutoShape 28" id="28"/>
          <p:cNvSpPr/>
          <p:nvPr/>
        </p:nvSpPr>
        <p:spPr>
          <a:xfrm rot="-1081946">
            <a:off x="12070887" y="7157682"/>
            <a:ext cx="919375" cy="0"/>
          </a:xfrm>
          <a:prstGeom prst="line">
            <a:avLst/>
          </a:prstGeom>
          <a:ln cap="flat" w="38100">
            <a:solidFill>
              <a:srgbClr val="100F0D"/>
            </a:solidFill>
            <a:prstDash val="solid"/>
            <a:headEnd type="none" len="sm" w="sm"/>
            <a:tailEnd type="arrow" len="sm" w="med"/>
          </a:ln>
        </p:spPr>
      </p:sp>
      <p:sp>
        <p:nvSpPr>
          <p:cNvPr name="AutoShape 29" id="29"/>
          <p:cNvSpPr/>
          <p:nvPr/>
        </p:nvSpPr>
        <p:spPr>
          <a:xfrm rot="161520">
            <a:off x="12092082" y="7765344"/>
            <a:ext cx="876085" cy="0"/>
          </a:xfrm>
          <a:prstGeom prst="line">
            <a:avLst/>
          </a:prstGeom>
          <a:ln cap="flat" w="38100">
            <a:solidFill>
              <a:srgbClr val="100F0D"/>
            </a:solidFill>
            <a:prstDash val="solid"/>
            <a:headEnd type="none" len="sm" w="sm"/>
            <a:tailEnd type="arrow" len="sm" w="med"/>
          </a:ln>
        </p:spPr>
      </p:sp>
      <p:sp>
        <p:nvSpPr>
          <p:cNvPr name="AutoShape 30" id="30"/>
          <p:cNvSpPr/>
          <p:nvPr/>
        </p:nvSpPr>
        <p:spPr>
          <a:xfrm rot="1359758">
            <a:off x="12049406" y="8416063"/>
            <a:ext cx="1011725" cy="0"/>
          </a:xfrm>
          <a:prstGeom prst="line">
            <a:avLst/>
          </a:prstGeom>
          <a:ln cap="flat" w="38100">
            <a:solidFill>
              <a:srgbClr val="100F0D"/>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98" t="4526" r="947" b="3394"/>
          <a:stretch>
            <a:fillRect/>
          </a:stretch>
        </p:blipFill>
        <p:spPr>
          <a:xfrm flipH="false" flipV="false" rot="0">
            <a:off x="1647778" y="3355073"/>
            <a:ext cx="10655460" cy="603532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475820" y="4449554"/>
            <a:ext cx="1387892" cy="138789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863712" y="4341084"/>
            <a:ext cx="3070976" cy="1604832"/>
          </a:xfrm>
          <a:prstGeom prst="rect">
            <a:avLst/>
          </a:prstGeom>
        </p:spPr>
      </p:pic>
      <p:pic>
        <p:nvPicPr>
          <p:cNvPr name="Picture 5" id="5"/>
          <p:cNvPicPr>
            <a:picLocks noChangeAspect="true"/>
          </p:cNvPicPr>
          <p:nvPr/>
        </p:nvPicPr>
        <p:blipFill>
          <a:blip r:embed="rId5"/>
          <a:srcRect l="0" t="23206" r="88637" b="755"/>
          <a:stretch>
            <a:fillRect/>
          </a:stretch>
        </p:blipFill>
        <p:spPr>
          <a:xfrm flipH="false" flipV="false" rot="0">
            <a:off x="11031640" y="7745432"/>
            <a:ext cx="201571" cy="796212"/>
          </a:xfrm>
          <a:prstGeom prst="rect">
            <a:avLst/>
          </a:prstGeom>
        </p:spPr>
      </p:pic>
      <p:sp>
        <p:nvSpPr>
          <p:cNvPr name="TextBox 6" id="6"/>
          <p:cNvSpPr txBox="true"/>
          <p:nvPr/>
        </p:nvSpPr>
        <p:spPr>
          <a:xfrm rot="0">
            <a:off x="12623277" y="5692503"/>
            <a:ext cx="5041070" cy="2052929"/>
          </a:xfrm>
          <a:prstGeom prst="rect">
            <a:avLst/>
          </a:prstGeom>
        </p:spPr>
        <p:txBody>
          <a:bodyPr anchor="t" rtlCol="false" tIns="0" lIns="0" bIns="0" rIns="0">
            <a:spAutoFit/>
          </a:bodyPr>
          <a:lstStyle/>
          <a:p>
            <a:pPr>
              <a:lnSpc>
                <a:spcPts val="3481"/>
              </a:lnSpc>
            </a:pPr>
          </a:p>
          <a:p>
            <a:pPr>
              <a:lnSpc>
                <a:spcPts val="3481"/>
              </a:lnSpc>
            </a:pPr>
            <a:r>
              <a:rPr lang="en-US" sz="2678">
                <a:solidFill>
                  <a:srgbClr val="24225C"/>
                </a:solidFill>
                <a:latin typeface="Assistant Bold Bold"/>
              </a:rPr>
              <a:t>Mean of Platts Singapore(MOPS)</a:t>
            </a:r>
          </a:p>
          <a:p>
            <a:pPr>
              <a:lnSpc>
                <a:spcPts val="3481"/>
              </a:lnSpc>
            </a:pPr>
          </a:p>
          <a:p>
            <a:pPr>
              <a:lnSpc>
                <a:spcPts val="1964"/>
              </a:lnSpc>
            </a:pPr>
            <a:r>
              <a:rPr lang="en-US" sz="1510">
                <a:solidFill>
                  <a:srgbClr val="24225C"/>
                </a:solidFill>
                <a:latin typeface="Assistant Bold"/>
              </a:rPr>
              <a:t>The mean of the high and low components of a Platts assessment for oil cargoes loading from Singapore. Often used as a component in floating price deals.</a:t>
            </a:r>
          </a:p>
        </p:txBody>
      </p:sp>
      <p:sp>
        <p:nvSpPr>
          <p:cNvPr name="TextBox 7" id="7"/>
          <p:cNvSpPr txBox="true"/>
          <p:nvPr/>
        </p:nvSpPr>
        <p:spPr>
          <a:xfrm rot="0">
            <a:off x="1647778" y="2303830"/>
            <a:ext cx="10190327" cy="1217569"/>
          </a:xfrm>
          <a:prstGeom prst="rect">
            <a:avLst/>
          </a:prstGeom>
        </p:spPr>
        <p:txBody>
          <a:bodyPr anchor="t" rtlCol="false" tIns="0" lIns="0" bIns="0" rIns="0">
            <a:spAutoFit/>
          </a:bodyPr>
          <a:lstStyle/>
          <a:p>
            <a:pPr>
              <a:lnSpc>
                <a:spcPts val="4834"/>
              </a:lnSpc>
            </a:pPr>
            <a:r>
              <a:rPr lang="en-US" sz="3719">
                <a:solidFill>
                  <a:srgbClr val="24225C"/>
                </a:solidFill>
                <a:latin typeface="Assistant Bold"/>
              </a:rPr>
              <a:t>Historical Daily Data of Fuel Prices from October 2010 to October 2022</a:t>
            </a:r>
          </a:p>
        </p:txBody>
      </p:sp>
      <p:sp>
        <p:nvSpPr>
          <p:cNvPr name="TextBox 8" id="8"/>
          <p:cNvSpPr txBox="true"/>
          <p:nvPr/>
        </p:nvSpPr>
        <p:spPr>
          <a:xfrm rot="-5400000">
            <a:off x="707987" y="5872717"/>
            <a:ext cx="930266" cy="305562"/>
          </a:xfrm>
          <a:prstGeom prst="rect">
            <a:avLst/>
          </a:prstGeom>
        </p:spPr>
        <p:txBody>
          <a:bodyPr anchor="t" rtlCol="false" tIns="0" lIns="0" bIns="0" rIns="0">
            <a:spAutoFit/>
          </a:bodyPr>
          <a:lstStyle/>
          <a:p>
            <a:pPr>
              <a:lnSpc>
                <a:spcPts val="2495"/>
              </a:lnSpc>
            </a:pPr>
            <a:r>
              <a:rPr lang="en-US" sz="1919">
                <a:solidFill>
                  <a:srgbClr val="24225C"/>
                </a:solidFill>
                <a:latin typeface="Assistant Bold"/>
              </a:rPr>
              <a:t>USD/L</a:t>
            </a:r>
          </a:p>
        </p:txBody>
      </p:sp>
      <p:sp>
        <p:nvSpPr>
          <p:cNvPr name="TextBox 9" id="9"/>
          <p:cNvSpPr txBox="true"/>
          <p:nvPr/>
        </p:nvSpPr>
        <p:spPr>
          <a:xfrm rot="0">
            <a:off x="6625034" y="9371351"/>
            <a:ext cx="930266" cy="305562"/>
          </a:xfrm>
          <a:prstGeom prst="rect">
            <a:avLst/>
          </a:prstGeom>
        </p:spPr>
        <p:txBody>
          <a:bodyPr anchor="t" rtlCol="false" tIns="0" lIns="0" bIns="0" rIns="0">
            <a:spAutoFit/>
          </a:bodyPr>
          <a:lstStyle/>
          <a:p>
            <a:pPr>
              <a:lnSpc>
                <a:spcPts val="2495"/>
              </a:lnSpc>
            </a:pPr>
            <a:r>
              <a:rPr lang="en-US" sz="1919">
                <a:solidFill>
                  <a:srgbClr val="24225C"/>
                </a:solidFill>
                <a:latin typeface="Assistant Bold"/>
              </a:rPr>
              <a:t>Year</a:t>
            </a:r>
          </a:p>
        </p:txBody>
      </p:sp>
      <p:sp>
        <p:nvSpPr>
          <p:cNvPr name="TextBox 10" id="10"/>
          <p:cNvSpPr txBox="true"/>
          <p:nvPr/>
        </p:nvSpPr>
        <p:spPr>
          <a:xfrm rot="0">
            <a:off x="11372971" y="7793819"/>
            <a:ext cx="930266" cy="228981"/>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Gasoline</a:t>
            </a:r>
          </a:p>
        </p:txBody>
      </p:sp>
      <p:sp>
        <p:nvSpPr>
          <p:cNvPr name="TextBox 11" id="11"/>
          <p:cNvSpPr txBox="true"/>
          <p:nvPr/>
        </p:nvSpPr>
        <p:spPr>
          <a:xfrm rot="0">
            <a:off x="11372971" y="8048669"/>
            <a:ext cx="930266" cy="228981"/>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Diesel</a:t>
            </a:r>
          </a:p>
        </p:txBody>
      </p:sp>
      <p:sp>
        <p:nvSpPr>
          <p:cNvPr name="TextBox 12" id="12"/>
          <p:cNvSpPr txBox="true"/>
          <p:nvPr/>
        </p:nvSpPr>
        <p:spPr>
          <a:xfrm rot="0">
            <a:off x="11372971" y="8312663"/>
            <a:ext cx="930266" cy="228981"/>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Jet Fuel</a:t>
            </a:r>
          </a:p>
        </p:txBody>
      </p:sp>
      <p:sp>
        <p:nvSpPr>
          <p:cNvPr name="TextBox 13" id="13"/>
          <p:cNvSpPr txBox="true"/>
          <p:nvPr/>
        </p:nvSpPr>
        <p:spPr>
          <a:xfrm rot="0">
            <a:off x="1353312" y="791840"/>
            <a:ext cx="7212174" cy="824484"/>
          </a:xfrm>
          <a:prstGeom prst="rect">
            <a:avLst/>
          </a:prstGeom>
        </p:spPr>
        <p:txBody>
          <a:bodyPr anchor="t" rtlCol="false" tIns="0" lIns="0" bIns="0" rIns="0">
            <a:spAutoFit/>
          </a:bodyPr>
          <a:lstStyle/>
          <a:p>
            <a:pPr>
              <a:lnSpc>
                <a:spcPts val="6047"/>
              </a:lnSpc>
            </a:pPr>
            <a:r>
              <a:rPr lang="en-US" sz="6719">
                <a:solidFill>
                  <a:srgbClr val="24225C"/>
                </a:solidFill>
                <a:latin typeface="Assistant Bold"/>
              </a:rPr>
              <a:t>Dataset</a:t>
            </a:r>
          </a:p>
        </p:txBody>
      </p:sp>
      <p:grpSp>
        <p:nvGrpSpPr>
          <p:cNvPr name="Group 14" id="14"/>
          <p:cNvGrpSpPr/>
          <p:nvPr/>
        </p:nvGrpSpPr>
        <p:grpSpPr>
          <a:xfrm rot="0">
            <a:off x="15439617" y="9368028"/>
            <a:ext cx="454903" cy="454903"/>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6" id="16"/>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7" id="17"/>
          <p:cNvGrpSpPr/>
          <p:nvPr/>
        </p:nvGrpSpPr>
        <p:grpSpPr>
          <a:xfrm rot="0">
            <a:off x="16484357" y="9368028"/>
            <a:ext cx="454903" cy="454903"/>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9" id="19"/>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20" id="20"/>
          <p:cNvGrpSpPr/>
          <p:nvPr/>
        </p:nvGrpSpPr>
        <p:grpSpPr>
          <a:xfrm rot="0">
            <a:off x="15667069" y="9368028"/>
            <a:ext cx="1044740" cy="454903"/>
            <a:chOff x="0" y="0"/>
            <a:chExt cx="286623" cy="124802"/>
          </a:xfrm>
        </p:grpSpPr>
        <p:sp>
          <p:nvSpPr>
            <p:cNvPr name="Freeform 21" id="21"/>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22" id="22"/>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23" id="23"/>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04/20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39428" y="205740"/>
            <a:ext cx="9875520" cy="987552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632117">
            <a:off x="7596306" y="-5825998"/>
            <a:ext cx="16596429" cy="13488371"/>
          </a:xfrm>
          <a:prstGeom prst="rect">
            <a:avLst/>
          </a:prstGeom>
        </p:spPr>
      </p:pic>
      <p:grpSp>
        <p:nvGrpSpPr>
          <p:cNvPr name="Group 4" id="4"/>
          <p:cNvGrpSpPr>
            <a:grpSpLocks noChangeAspect="true"/>
          </p:cNvGrpSpPr>
          <p:nvPr/>
        </p:nvGrpSpPr>
        <p:grpSpPr>
          <a:xfrm rot="0">
            <a:off x="9034272" y="918187"/>
            <a:ext cx="7900416" cy="7900416"/>
            <a:chOff x="0" y="0"/>
            <a:chExt cx="6350000" cy="6350000"/>
          </a:xfrm>
        </p:grpSpPr>
        <p:sp>
          <p:nvSpPr>
            <p:cNvPr name="Freeform 5" id="5"/>
            <p:cNvSpPr/>
            <p:nvPr/>
          </p:nvSpPr>
          <p:spPr>
            <a:xfrm>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l="-25253" r="-24559" t="0" b="0"/>
              </a:stretch>
            </a:blipFill>
          </p:spPr>
        </p:sp>
      </p:grpSp>
      <p:sp>
        <p:nvSpPr>
          <p:cNvPr name="TextBox 6" id="6"/>
          <p:cNvSpPr txBox="true"/>
          <p:nvPr/>
        </p:nvSpPr>
        <p:spPr>
          <a:xfrm rot="0">
            <a:off x="1353312" y="1790652"/>
            <a:ext cx="6641306" cy="824484"/>
          </a:xfrm>
          <a:prstGeom prst="rect">
            <a:avLst/>
          </a:prstGeom>
        </p:spPr>
        <p:txBody>
          <a:bodyPr anchor="t" rtlCol="false" tIns="0" lIns="0" bIns="0" rIns="0">
            <a:spAutoFit/>
          </a:bodyPr>
          <a:lstStyle/>
          <a:p>
            <a:pPr>
              <a:lnSpc>
                <a:spcPts val="6047"/>
              </a:lnSpc>
            </a:pPr>
            <a:r>
              <a:rPr lang="en-US" sz="6719">
                <a:solidFill>
                  <a:srgbClr val="24225C"/>
                </a:solidFill>
                <a:latin typeface="Assistant Bold"/>
              </a:rPr>
              <a:t>Problem</a:t>
            </a:r>
          </a:p>
        </p:txBody>
      </p:sp>
      <p:sp>
        <p:nvSpPr>
          <p:cNvPr name="TextBox 7" id="7"/>
          <p:cNvSpPr txBox="true"/>
          <p:nvPr/>
        </p:nvSpPr>
        <p:spPr>
          <a:xfrm rot="0">
            <a:off x="1353312" y="3640733"/>
            <a:ext cx="7118191" cy="1709801"/>
          </a:xfrm>
          <a:prstGeom prst="rect">
            <a:avLst/>
          </a:prstGeom>
        </p:spPr>
        <p:txBody>
          <a:bodyPr anchor="t" rtlCol="false" tIns="0" lIns="0" bIns="0" rIns="0">
            <a:spAutoFit/>
          </a:bodyPr>
          <a:lstStyle/>
          <a:p>
            <a:pPr>
              <a:lnSpc>
                <a:spcPts val="3405"/>
              </a:lnSpc>
            </a:pPr>
            <a:r>
              <a:rPr lang="en-US" sz="2619">
                <a:solidFill>
                  <a:srgbClr val="24225C"/>
                </a:solidFill>
                <a:latin typeface="Barlow Light Bold"/>
              </a:rPr>
              <a:t>The problem being addressed in this project is the need for accurate forecasting of fuel prices. Fuel prices have a significant impact on various industries and can affect the overall economy. </a:t>
            </a:r>
          </a:p>
        </p:txBody>
      </p:sp>
      <p:sp>
        <p:nvSpPr>
          <p:cNvPr name="TextBox 8" id="8"/>
          <p:cNvSpPr txBox="true"/>
          <p:nvPr/>
        </p:nvSpPr>
        <p:spPr>
          <a:xfrm rot="0">
            <a:off x="1353312" y="2700861"/>
            <a:ext cx="6641306" cy="737235"/>
          </a:xfrm>
          <a:prstGeom prst="rect">
            <a:avLst/>
          </a:prstGeom>
        </p:spPr>
        <p:txBody>
          <a:bodyPr anchor="t" rtlCol="false" tIns="0" lIns="0" bIns="0" rIns="0">
            <a:spAutoFit/>
          </a:bodyPr>
          <a:lstStyle/>
          <a:p>
            <a:pPr>
              <a:lnSpc>
                <a:spcPts val="2789"/>
              </a:lnSpc>
            </a:pPr>
            <a:r>
              <a:rPr lang="en-US" sz="3099">
                <a:solidFill>
                  <a:srgbClr val="24225C"/>
                </a:solidFill>
                <a:latin typeface="Assistant Bold"/>
              </a:rPr>
              <a:t>What is the best time series forecasting model for fuel prices?</a:t>
            </a:r>
          </a:p>
        </p:txBody>
      </p:sp>
      <p:grpSp>
        <p:nvGrpSpPr>
          <p:cNvPr name="Group 9" id="9"/>
          <p:cNvGrpSpPr/>
          <p:nvPr/>
        </p:nvGrpSpPr>
        <p:grpSpPr>
          <a:xfrm rot="0">
            <a:off x="15439617" y="9368028"/>
            <a:ext cx="454903" cy="454903"/>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1" id="11"/>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2" id="12"/>
          <p:cNvGrpSpPr/>
          <p:nvPr/>
        </p:nvGrpSpPr>
        <p:grpSpPr>
          <a:xfrm rot="0">
            <a:off x="16484357" y="9368028"/>
            <a:ext cx="454903" cy="454903"/>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4" id="14"/>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5" id="15"/>
          <p:cNvGrpSpPr/>
          <p:nvPr/>
        </p:nvGrpSpPr>
        <p:grpSpPr>
          <a:xfrm rot="0">
            <a:off x="15667069" y="9368028"/>
            <a:ext cx="1044740" cy="454903"/>
            <a:chOff x="0" y="0"/>
            <a:chExt cx="286623" cy="124802"/>
          </a:xfrm>
        </p:grpSpPr>
        <p:sp>
          <p:nvSpPr>
            <p:cNvPr name="Freeform 16" id="16"/>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17" id="17"/>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18" id="18"/>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05/20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3931593">
            <a:off x="-4519101" y="-2524177"/>
            <a:ext cx="11744825" cy="8883359"/>
          </a:xfrm>
          <a:prstGeom prst="rect">
            <a:avLst/>
          </a:prstGeom>
        </p:spPr>
      </p:pic>
      <p:grpSp>
        <p:nvGrpSpPr>
          <p:cNvPr name="Group 3" id="3"/>
          <p:cNvGrpSpPr>
            <a:grpSpLocks noChangeAspect="true"/>
          </p:cNvGrpSpPr>
          <p:nvPr/>
        </p:nvGrpSpPr>
        <p:grpSpPr>
          <a:xfrm rot="0">
            <a:off x="1963523" y="2652601"/>
            <a:ext cx="3831981" cy="5149598"/>
            <a:chOff x="0" y="0"/>
            <a:chExt cx="3663950" cy="4923790"/>
          </a:xfrm>
        </p:grpSpPr>
        <p:sp>
          <p:nvSpPr>
            <p:cNvPr name="Freeform 4" id="4"/>
            <p:cNvSpPr/>
            <p:nvPr/>
          </p:nvSpPr>
          <p:spPr>
            <a:xfrm>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solidFill>
              <a:srgbClr val="D9D9D9"/>
            </a:solidFill>
            <a:ln w="12700">
              <a:solidFill>
                <a:srgbClr val="000000"/>
              </a:solidFill>
            </a:ln>
          </p:spPr>
        </p:sp>
        <p:sp>
          <p:nvSpPr>
            <p:cNvPr name="Freeform 5" id="5"/>
            <p:cNvSpPr/>
            <p:nvPr/>
          </p:nvSpPr>
          <p:spPr>
            <a:xfrm>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95ABD8"/>
            </a:solidFill>
          </p:spPr>
        </p:sp>
      </p:grpSp>
      <p:grpSp>
        <p:nvGrpSpPr>
          <p:cNvPr name="Group 6" id="6"/>
          <p:cNvGrpSpPr>
            <a:grpSpLocks noChangeAspect="true"/>
          </p:cNvGrpSpPr>
          <p:nvPr/>
        </p:nvGrpSpPr>
        <p:grpSpPr>
          <a:xfrm rot="0">
            <a:off x="12055029" y="2642508"/>
            <a:ext cx="3839492" cy="5159691"/>
            <a:chOff x="0" y="0"/>
            <a:chExt cx="3663950" cy="4923790"/>
          </a:xfrm>
        </p:grpSpPr>
        <p:sp>
          <p:nvSpPr>
            <p:cNvPr name="Freeform 7" id="7"/>
            <p:cNvSpPr/>
            <p:nvPr/>
          </p:nvSpPr>
          <p:spPr>
            <a:xfrm>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solidFill>
              <a:srgbClr val="D9D9D9"/>
            </a:solidFill>
            <a:ln w="12700">
              <a:solidFill>
                <a:srgbClr val="000000"/>
              </a:solidFill>
            </a:ln>
          </p:spPr>
        </p:sp>
        <p:sp>
          <p:nvSpPr>
            <p:cNvPr name="Freeform 8" id="8"/>
            <p:cNvSpPr/>
            <p:nvPr/>
          </p:nvSpPr>
          <p:spPr>
            <a:xfrm>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95ABD8"/>
            </a:solidFill>
          </p:spPr>
        </p:sp>
      </p:grpSp>
      <p:grpSp>
        <p:nvGrpSpPr>
          <p:cNvPr name="Group 9" id="9"/>
          <p:cNvGrpSpPr>
            <a:grpSpLocks noChangeAspect="true"/>
          </p:cNvGrpSpPr>
          <p:nvPr/>
        </p:nvGrpSpPr>
        <p:grpSpPr>
          <a:xfrm rot="0">
            <a:off x="7224254" y="2642508"/>
            <a:ext cx="3831981" cy="5149598"/>
            <a:chOff x="0" y="0"/>
            <a:chExt cx="3663950" cy="4923790"/>
          </a:xfrm>
        </p:grpSpPr>
        <p:sp>
          <p:nvSpPr>
            <p:cNvPr name="Freeform 10" id="10"/>
            <p:cNvSpPr/>
            <p:nvPr/>
          </p:nvSpPr>
          <p:spPr>
            <a:xfrm>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solidFill>
              <a:srgbClr val="D9D9D9"/>
            </a:solidFill>
            <a:ln w="12700">
              <a:solidFill>
                <a:srgbClr val="000000"/>
              </a:solidFill>
            </a:ln>
          </p:spPr>
        </p:sp>
        <p:sp>
          <p:nvSpPr>
            <p:cNvPr name="Freeform 11" id="11"/>
            <p:cNvSpPr/>
            <p:nvPr/>
          </p:nvSpPr>
          <p:spPr>
            <a:xfrm>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95ABD8"/>
            </a:solidFill>
          </p:spPr>
        </p:sp>
      </p:gr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48141" y="3247250"/>
            <a:ext cx="2973429" cy="3950208"/>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274689" y="3825612"/>
            <a:ext cx="3197126" cy="3249937"/>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254421" y="4254064"/>
            <a:ext cx="3289395" cy="2393035"/>
          </a:xfrm>
          <a:prstGeom prst="rect">
            <a:avLst/>
          </a:prstGeom>
        </p:spPr>
      </p:pic>
      <p:sp>
        <p:nvSpPr>
          <p:cNvPr name="TextBox 15" id="15"/>
          <p:cNvSpPr txBox="true"/>
          <p:nvPr/>
        </p:nvSpPr>
        <p:spPr>
          <a:xfrm rot="0">
            <a:off x="1344168" y="1093019"/>
            <a:ext cx="15581376" cy="824484"/>
          </a:xfrm>
          <a:prstGeom prst="rect">
            <a:avLst/>
          </a:prstGeom>
        </p:spPr>
        <p:txBody>
          <a:bodyPr anchor="t" rtlCol="false" tIns="0" lIns="0" bIns="0" rIns="0">
            <a:spAutoFit/>
          </a:bodyPr>
          <a:lstStyle/>
          <a:p>
            <a:pPr>
              <a:lnSpc>
                <a:spcPts val="6047"/>
              </a:lnSpc>
            </a:pPr>
            <a:r>
              <a:rPr lang="en-US" sz="6719">
                <a:solidFill>
                  <a:srgbClr val="24225C"/>
                </a:solidFill>
                <a:latin typeface="Assistant Bold"/>
              </a:rPr>
              <a:t>Stakeholders</a:t>
            </a:r>
          </a:p>
        </p:txBody>
      </p:sp>
      <p:sp>
        <p:nvSpPr>
          <p:cNvPr name="TextBox 16" id="16"/>
          <p:cNvSpPr txBox="true"/>
          <p:nvPr/>
        </p:nvSpPr>
        <p:spPr>
          <a:xfrm rot="0">
            <a:off x="1990508" y="7921047"/>
            <a:ext cx="3804996" cy="407720"/>
          </a:xfrm>
          <a:prstGeom prst="rect">
            <a:avLst/>
          </a:prstGeom>
        </p:spPr>
        <p:txBody>
          <a:bodyPr anchor="t" rtlCol="false" tIns="0" lIns="0" bIns="0" rIns="0">
            <a:spAutoFit/>
          </a:bodyPr>
          <a:lstStyle/>
          <a:p>
            <a:pPr algn="ctr">
              <a:lnSpc>
                <a:spcPts val="2745"/>
              </a:lnSpc>
            </a:pPr>
            <a:r>
              <a:rPr lang="en-US" sz="2495">
                <a:solidFill>
                  <a:srgbClr val="1D2896"/>
                </a:solidFill>
                <a:latin typeface="Kollektif Bold"/>
              </a:rPr>
              <a:t>Government</a:t>
            </a:r>
          </a:p>
        </p:txBody>
      </p:sp>
      <p:sp>
        <p:nvSpPr>
          <p:cNvPr name="TextBox 17" id="17"/>
          <p:cNvSpPr txBox="true"/>
          <p:nvPr/>
        </p:nvSpPr>
        <p:spPr>
          <a:xfrm rot="0">
            <a:off x="7224254" y="7910954"/>
            <a:ext cx="3831981" cy="407720"/>
          </a:xfrm>
          <a:prstGeom prst="rect">
            <a:avLst/>
          </a:prstGeom>
        </p:spPr>
        <p:txBody>
          <a:bodyPr anchor="t" rtlCol="false" tIns="0" lIns="0" bIns="0" rIns="0">
            <a:spAutoFit/>
          </a:bodyPr>
          <a:lstStyle/>
          <a:p>
            <a:pPr algn="ctr">
              <a:lnSpc>
                <a:spcPts val="2745"/>
              </a:lnSpc>
            </a:pPr>
            <a:r>
              <a:rPr lang="en-US" sz="2495">
                <a:solidFill>
                  <a:srgbClr val="1D2896"/>
                </a:solidFill>
                <a:latin typeface="Kollektif Bold"/>
              </a:rPr>
              <a:t>Oil Companies</a:t>
            </a:r>
          </a:p>
        </p:txBody>
      </p:sp>
      <p:sp>
        <p:nvSpPr>
          <p:cNvPr name="TextBox 18" id="18"/>
          <p:cNvSpPr txBox="true"/>
          <p:nvPr/>
        </p:nvSpPr>
        <p:spPr>
          <a:xfrm rot="0">
            <a:off x="11979866" y="7973303"/>
            <a:ext cx="3838505" cy="407720"/>
          </a:xfrm>
          <a:prstGeom prst="rect">
            <a:avLst/>
          </a:prstGeom>
        </p:spPr>
        <p:txBody>
          <a:bodyPr anchor="t" rtlCol="false" tIns="0" lIns="0" bIns="0" rIns="0">
            <a:spAutoFit/>
          </a:bodyPr>
          <a:lstStyle/>
          <a:p>
            <a:pPr algn="ctr">
              <a:lnSpc>
                <a:spcPts val="2745"/>
              </a:lnSpc>
            </a:pPr>
            <a:r>
              <a:rPr lang="en-US" sz="2495">
                <a:solidFill>
                  <a:srgbClr val="1D2896"/>
                </a:solidFill>
                <a:latin typeface="Kollektif Bold"/>
              </a:rPr>
              <a:t>General Public</a:t>
            </a:r>
          </a:p>
        </p:txBody>
      </p:sp>
      <p:grpSp>
        <p:nvGrpSpPr>
          <p:cNvPr name="Group 19" id="19"/>
          <p:cNvGrpSpPr/>
          <p:nvPr/>
        </p:nvGrpSpPr>
        <p:grpSpPr>
          <a:xfrm rot="0">
            <a:off x="15439617" y="9368028"/>
            <a:ext cx="454903" cy="454903"/>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21" id="21"/>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22" id="22"/>
          <p:cNvGrpSpPr/>
          <p:nvPr/>
        </p:nvGrpSpPr>
        <p:grpSpPr>
          <a:xfrm rot="0">
            <a:off x="16484357" y="9368028"/>
            <a:ext cx="454903" cy="454903"/>
            <a:chOff x="0" y="0"/>
            <a:chExt cx="812800" cy="812800"/>
          </a:xfrm>
        </p:grpSpPr>
        <p:sp>
          <p:nvSpPr>
            <p:cNvPr name="Freeform 23" id="2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24" id="24"/>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25" id="25"/>
          <p:cNvGrpSpPr/>
          <p:nvPr/>
        </p:nvGrpSpPr>
        <p:grpSpPr>
          <a:xfrm rot="0">
            <a:off x="15667069" y="9368028"/>
            <a:ext cx="1044740" cy="454903"/>
            <a:chOff x="0" y="0"/>
            <a:chExt cx="286623" cy="124802"/>
          </a:xfrm>
        </p:grpSpPr>
        <p:sp>
          <p:nvSpPr>
            <p:cNvPr name="Freeform 26" id="26"/>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27" id="27"/>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28" id="28"/>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06/20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54" t="5511" r="0" b="4945"/>
          <a:stretch>
            <a:fillRect/>
          </a:stretch>
        </p:blipFill>
        <p:spPr>
          <a:xfrm flipH="false" flipV="false" rot="0">
            <a:off x="1162475" y="1692610"/>
            <a:ext cx="13876197" cy="756569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069490" y="5585992"/>
            <a:ext cx="858112" cy="32296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069490" y="4577453"/>
            <a:ext cx="766217" cy="416631"/>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069490" y="3926856"/>
            <a:ext cx="881273" cy="471481"/>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1775108" y="2265041"/>
            <a:ext cx="1255378" cy="828973"/>
          </a:xfrm>
          <a:prstGeom prst="rect">
            <a:avLst/>
          </a:prstGeom>
        </p:spPr>
      </p:pic>
      <p:pic>
        <p:nvPicPr>
          <p:cNvPr name="Picture 7" id="7"/>
          <p:cNvPicPr>
            <a:picLocks noChangeAspect="true"/>
          </p:cNvPicPr>
          <p:nvPr/>
        </p:nvPicPr>
        <p:blipFill>
          <a:blip r:embed="rId10"/>
          <a:srcRect l="0" t="0" r="0" b="0"/>
          <a:stretch>
            <a:fillRect/>
          </a:stretch>
        </p:blipFill>
        <p:spPr>
          <a:xfrm flipH="false" flipV="false" rot="0">
            <a:off x="14096522" y="1226362"/>
            <a:ext cx="1501179" cy="844413"/>
          </a:xfrm>
          <a:prstGeom prst="rect">
            <a:avLst/>
          </a:prstGeom>
        </p:spPr>
      </p:pic>
      <p:pic>
        <p:nvPicPr>
          <p:cNvPr name="Picture 8" id="8"/>
          <p:cNvPicPr>
            <a:picLocks noChangeAspect="true"/>
          </p:cNvPicPr>
          <p:nvPr/>
        </p:nvPicPr>
        <p:blipFill>
          <a:blip r:embed="rId11"/>
          <a:srcRect l="0" t="4799" r="0" b="4799"/>
          <a:stretch>
            <a:fillRect/>
          </a:stretch>
        </p:blipFill>
        <p:spPr>
          <a:xfrm flipH="false" flipV="false" rot="0">
            <a:off x="4920963" y="7694107"/>
            <a:ext cx="1466083" cy="883576"/>
          </a:xfrm>
          <a:prstGeom prst="rect">
            <a:avLst/>
          </a:prstGeom>
        </p:spPr>
      </p:pic>
      <p:pic>
        <p:nvPicPr>
          <p:cNvPr name="Picture 9" id="9"/>
          <p:cNvPicPr>
            <a:picLocks noChangeAspect="true"/>
          </p:cNvPicPr>
          <p:nvPr/>
        </p:nvPicPr>
        <p:blipFill>
          <a:blip r:embed="rId12"/>
          <a:srcRect l="0" t="0" r="0" b="0"/>
          <a:stretch>
            <a:fillRect/>
          </a:stretch>
        </p:blipFill>
        <p:spPr>
          <a:xfrm flipH="false" flipV="false" rot="0">
            <a:off x="9925797" y="7899131"/>
            <a:ext cx="1423635" cy="800795"/>
          </a:xfrm>
          <a:prstGeom prst="rect">
            <a:avLst/>
          </a:prstGeom>
        </p:spPr>
      </p:pic>
      <p:sp>
        <p:nvSpPr>
          <p:cNvPr name="TextBox 10" id="10"/>
          <p:cNvSpPr txBox="true"/>
          <p:nvPr/>
        </p:nvSpPr>
        <p:spPr>
          <a:xfrm rot="0">
            <a:off x="858470" y="401878"/>
            <a:ext cx="10143668" cy="824484"/>
          </a:xfrm>
          <a:prstGeom prst="rect">
            <a:avLst/>
          </a:prstGeom>
        </p:spPr>
        <p:txBody>
          <a:bodyPr anchor="t" rtlCol="false" tIns="0" lIns="0" bIns="0" rIns="0">
            <a:spAutoFit/>
          </a:bodyPr>
          <a:lstStyle/>
          <a:p>
            <a:pPr>
              <a:lnSpc>
                <a:spcPts val="6047"/>
              </a:lnSpc>
            </a:pPr>
            <a:r>
              <a:rPr lang="en-US" sz="6719">
                <a:solidFill>
                  <a:srgbClr val="24225C"/>
                </a:solidFill>
                <a:latin typeface="Assistant Bold"/>
              </a:rPr>
              <a:t>Exploratory Data Analysis</a:t>
            </a:r>
          </a:p>
        </p:txBody>
      </p:sp>
      <p:sp>
        <p:nvSpPr>
          <p:cNvPr name="TextBox 11" id="11"/>
          <p:cNvSpPr txBox="true"/>
          <p:nvPr/>
        </p:nvSpPr>
        <p:spPr>
          <a:xfrm rot="0">
            <a:off x="1162475" y="1127911"/>
            <a:ext cx="12592281" cy="608980"/>
          </a:xfrm>
          <a:prstGeom prst="rect">
            <a:avLst/>
          </a:prstGeom>
        </p:spPr>
        <p:txBody>
          <a:bodyPr anchor="t" rtlCol="false" tIns="0" lIns="0" bIns="0" rIns="0">
            <a:spAutoFit/>
          </a:bodyPr>
          <a:lstStyle/>
          <a:p>
            <a:pPr>
              <a:lnSpc>
                <a:spcPts val="4834"/>
              </a:lnSpc>
            </a:pPr>
            <a:r>
              <a:rPr lang="en-US" sz="3719">
                <a:solidFill>
                  <a:srgbClr val="24225C"/>
                </a:solidFill>
                <a:latin typeface="Assistant Bold"/>
              </a:rPr>
              <a:t>Shocks on Fuel prices are brought by global events.</a:t>
            </a:r>
          </a:p>
        </p:txBody>
      </p:sp>
      <p:sp>
        <p:nvSpPr>
          <p:cNvPr name="TextBox 12" id="12"/>
          <p:cNvSpPr txBox="true"/>
          <p:nvPr/>
        </p:nvSpPr>
        <p:spPr>
          <a:xfrm rot="-5400000">
            <a:off x="383812" y="5603013"/>
            <a:ext cx="930266" cy="305562"/>
          </a:xfrm>
          <a:prstGeom prst="rect">
            <a:avLst/>
          </a:prstGeom>
        </p:spPr>
        <p:txBody>
          <a:bodyPr anchor="t" rtlCol="false" tIns="0" lIns="0" bIns="0" rIns="0">
            <a:spAutoFit/>
          </a:bodyPr>
          <a:lstStyle/>
          <a:p>
            <a:pPr>
              <a:lnSpc>
                <a:spcPts val="2495"/>
              </a:lnSpc>
            </a:pPr>
            <a:r>
              <a:rPr lang="en-US" sz="1919">
                <a:solidFill>
                  <a:srgbClr val="24225C"/>
                </a:solidFill>
                <a:latin typeface="Assistant Bold"/>
              </a:rPr>
              <a:t>USD/L</a:t>
            </a:r>
          </a:p>
        </p:txBody>
      </p:sp>
      <p:sp>
        <p:nvSpPr>
          <p:cNvPr name="TextBox 13" id="13"/>
          <p:cNvSpPr txBox="true"/>
          <p:nvPr/>
        </p:nvSpPr>
        <p:spPr>
          <a:xfrm rot="0">
            <a:off x="7170307" y="9621508"/>
            <a:ext cx="930266" cy="305562"/>
          </a:xfrm>
          <a:prstGeom prst="rect">
            <a:avLst/>
          </a:prstGeom>
        </p:spPr>
        <p:txBody>
          <a:bodyPr anchor="t" rtlCol="false" tIns="0" lIns="0" bIns="0" rIns="0">
            <a:spAutoFit/>
          </a:bodyPr>
          <a:lstStyle/>
          <a:p>
            <a:pPr>
              <a:lnSpc>
                <a:spcPts val="2495"/>
              </a:lnSpc>
            </a:pPr>
            <a:r>
              <a:rPr lang="en-US" sz="1919">
                <a:solidFill>
                  <a:srgbClr val="24225C"/>
                </a:solidFill>
                <a:latin typeface="Assistant Bold"/>
              </a:rPr>
              <a:t>Year</a:t>
            </a:r>
          </a:p>
        </p:txBody>
      </p:sp>
      <p:sp>
        <p:nvSpPr>
          <p:cNvPr name="TextBox 14" id="14"/>
          <p:cNvSpPr txBox="true"/>
          <p:nvPr/>
        </p:nvSpPr>
        <p:spPr>
          <a:xfrm rot="0">
            <a:off x="16070516" y="4089346"/>
            <a:ext cx="930266" cy="308991"/>
          </a:xfrm>
          <a:prstGeom prst="rect">
            <a:avLst/>
          </a:prstGeom>
        </p:spPr>
        <p:txBody>
          <a:bodyPr anchor="t" rtlCol="false" tIns="0" lIns="0" bIns="0" rIns="0">
            <a:spAutoFit/>
          </a:bodyPr>
          <a:lstStyle/>
          <a:p>
            <a:pPr>
              <a:lnSpc>
                <a:spcPts val="2495"/>
              </a:lnSpc>
            </a:pPr>
            <a:r>
              <a:rPr lang="en-US" sz="1919">
                <a:solidFill>
                  <a:srgbClr val="4770B0"/>
                </a:solidFill>
                <a:latin typeface="Assistant Bold"/>
              </a:rPr>
              <a:t>DIESEL</a:t>
            </a:r>
          </a:p>
        </p:txBody>
      </p:sp>
      <p:sp>
        <p:nvSpPr>
          <p:cNvPr name="TextBox 15" id="15"/>
          <p:cNvSpPr txBox="true"/>
          <p:nvPr/>
        </p:nvSpPr>
        <p:spPr>
          <a:xfrm rot="0">
            <a:off x="15950762" y="4685092"/>
            <a:ext cx="1169774" cy="308991"/>
          </a:xfrm>
          <a:prstGeom prst="rect">
            <a:avLst/>
          </a:prstGeom>
        </p:spPr>
        <p:txBody>
          <a:bodyPr anchor="t" rtlCol="false" tIns="0" lIns="0" bIns="0" rIns="0">
            <a:spAutoFit/>
          </a:bodyPr>
          <a:lstStyle/>
          <a:p>
            <a:pPr>
              <a:lnSpc>
                <a:spcPts val="2495"/>
              </a:lnSpc>
            </a:pPr>
            <a:r>
              <a:rPr lang="en-US" sz="1919">
                <a:solidFill>
                  <a:srgbClr val="D80A32"/>
                </a:solidFill>
                <a:latin typeface="Assistant Bold"/>
              </a:rPr>
              <a:t>JET FUEL</a:t>
            </a:r>
          </a:p>
        </p:txBody>
      </p:sp>
      <p:sp>
        <p:nvSpPr>
          <p:cNvPr name="TextBox 16" id="16"/>
          <p:cNvSpPr txBox="true"/>
          <p:nvPr/>
        </p:nvSpPr>
        <p:spPr>
          <a:xfrm rot="0">
            <a:off x="16089526" y="5616604"/>
            <a:ext cx="1169774" cy="308991"/>
          </a:xfrm>
          <a:prstGeom prst="rect">
            <a:avLst/>
          </a:prstGeom>
        </p:spPr>
        <p:txBody>
          <a:bodyPr anchor="t" rtlCol="false" tIns="0" lIns="0" bIns="0" rIns="0">
            <a:spAutoFit/>
          </a:bodyPr>
          <a:lstStyle/>
          <a:p>
            <a:pPr>
              <a:lnSpc>
                <a:spcPts val="2495"/>
              </a:lnSpc>
            </a:pPr>
            <a:r>
              <a:rPr lang="en-US" sz="1919">
                <a:solidFill>
                  <a:srgbClr val="E64830"/>
                </a:solidFill>
                <a:latin typeface="Assistant Bold"/>
              </a:rPr>
              <a:t>GASOLINE</a:t>
            </a:r>
          </a:p>
        </p:txBody>
      </p:sp>
      <p:sp>
        <p:nvSpPr>
          <p:cNvPr name="TextBox 17" id="17"/>
          <p:cNvSpPr txBox="true"/>
          <p:nvPr/>
        </p:nvSpPr>
        <p:spPr>
          <a:xfrm rot="0">
            <a:off x="11690176" y="8251235"/>
            <a:ext cx="1638405" cy="448691"/>
          </a:xfrm>
          <a:prstGeom prst="rect">
            <a:avLst/>
          </a:prstGeom>
        </p:spPr>
        <p:txBody>
          <a:bodyPr anchor="t" rtlCol="false" tIns="0" lIns="0" bIns="0" rIns="0">
            <a:spAutoFit/>
          </a:bodyPr>
          <a:lstStyle/>
          <a:p>
            <a:pPr>
              <a:lnSpc>
                <a:spcPts val="1846"/>
              </a:lnSpc>
            </a:pPr>
            <a:r>
              <a:rPr lang="en-US" sz="1420">
                <a:solidFill>
                  <a:srgbClr val="D80A32"/>
                </a:solidFill>
                <a:latin typeface="Assistant Bold"/>
              </a:rPr>
              <a:t>Covid-19 Pandemic</a:t>
            </a:r>
          </a:p>
          <a:p>
            <a:pPr>
              <a:lnSpc>
                <a:spcPts val="1846"/>
              </a:lnSpc>
            </a:pPr>
            <a:r>
              <a:rPr lang="en-US" sz="1420">
                <a:solidFill>
                  <a:srgbClr val="D80A32"/>
                </a:solidFill>
                <a:latin typeface="Assistant Bold"/>
              </a:rPr>
              <a:t>March 2020</a:t>
            </a:r>
          </a:p>
        </p:txBody>
      </p:sp>
      <p:sp>
        <p:nvSpPr>
          <p:cNvPr name="TextBox 18" id="18"/>
          <p:cNvSpPr txBox="true"/>
          <p:nvPr/>
        </p:nvSpPr>
        <p:spPr>
          <a:xfrm rot="0">
            <a:off x="3155569" y="2459437"/>
            <a:ext cx="1638405" cy="220091"/>
          </a:xfrm>
          <a:prstGeom prst="rect">
            <a:avLst/>
          </a:prstGeom>
        </p:spPr>
        <p:txBody>
          <a:bodyPr anchor="t" rtlCol="false" tIns="0" lIns="0" bIns="0" rIns="0">
            <a:spAutoFit/>
          </a:bodyPr>
          <a:lstStyle/>
          <a:p>
            <a:pPr>
              <a:lnSpc>
                <a:spcPts val="1846"/>
              </a:lnSpc>
            </a:pPr>
            <a:r>
              <a:rPr lang="en-US" sz="1420">
                <a:solidFill>
                  <a:srgbClr val="63A455"/>
                </a:solidFill>
                <a:latin typeface="Assistant Bold"/>
              </a:rPr>
              <a:t>Libya Revolt of 2011</a:t>
            </a:r>
          </a:p>
        </p:txBody>
      </p:sp>
      <p:sp>
        <p:nvSpPr>
          <p:cNvPr name="TextBox 19" id="19"/>
          <p:cNvSpPr txBox="true"/>
          <p:nvPr/>
        </p:nvSpPr>
        <p:spPr>
          <a:xfrm rot="0">
            <a:off x="15705224" y="1305160"/>
            <a:ext cx="1891595" cy="677291"/>
          </a:xfrm>
          <a:prstGeom prst="rect">
            <a:avLst/>
          </a:prstGeom>
        </p:spPr>
        <p:txBody>
          <a:bodyPr anchor="t" rtlCol="false" tIns="0" lIns="0" bIns="0" rIns="0">
            <a:spAutoFit/>
          </a:bodyPr>
          <a:lstStyle/>
          <a:p>
            <a:pPr>
              <a:lnSpc>
                <a:spcPts val="1846"/>
              </a:lnSpc>
            </a:pPr>
            <a:r>
              <a:rPr lang="en-US" sz="1420">
                <a:solidFill>
                  <a:srgbClr val="63A455"/>
                </a:solidFill>
                <a:latin typeface="Assistant Bold"/>
              </a:rPr>
              <a:t>Ukraine- Russia Conflict</a:t>
            </a:r>
          </a:p>
          <a:p>
            <a:pPr>
              <a:lnSpc>
                <a:spcPts val="1846"/>
              </a:lnSpc>
            </a:pPr>
            <a:r>
              <a:rPr lang="en-US" sz="1420">
                <a:solidFill>
                  <a:srgbClr val="63A455"/>
                </a:solidFill>
                <a:latin typeface="Assistant Bold"/>
              </a:rPr>
              <a:t>February 2022</a:t>
            </a:r>
          </a:p>
          <a:p>
            <a:pPr>
              <a:lnSpc>
                <a:spcPts val="1846"/>
              </a:lnSpc>
            </a:pPr>
          </a:p>
        </p:txBody>
      </p:sp>
      <p:sp>
        <p:nvSpPr>
          <p:cNvPr name="TextBox 20" id="20"/>
          <p:cNvSpPr txBox="true"/>
          <p:nvPr/>
        </p:nvSpPr>
        <p:spPr>
          <a:xfrm rot="0">
            <a:off x="6584242" y="8040669"/>
            <a:ext cx="2102397" cy="220091"/>
          </a:xfrm>
          <a:prstGeom prst="rect">
            <a:avLst/>
          </a:prstGeom>
        </p:spPr>
        <p:txBody>
          <a:bodyPr anchor="t" rtlCol="false" tIns="0" lIns="0" bIns="0" rIns="0">
            <a:spAutoFit/>
          </a:bodyPr>
          <a:lstStyle/>
          <a:p>
            <a:pPr>
              <a:lnSpc>
                <a:spcPts val="1846"/>
              </a:lnSpc>
            </a:pPr>
            <a:r>
              <a:rPr lang="en-US" sz="1420">
                <a:solidFill>
                  <a:srgbClr val="D80A32"/>
                </a:solidFill>
                <a:latin typeface="Assistant Bold"/>
              </a:rPr>
              <a:t>Great Oil Crash of 2014</a:t>
            </a:r>
          </a:p>
        </p:txBody>
      </p:sp>
      <p:grpSp>
        <p:nvGrpSpPr>
          <p:cNvPr name="Group 21" id="21"/>
          <p:cNvGrpSpPr/>
          <p:nvPr/>
        </p:nvGrpSpPr>
        <p:grpSpPr>
          <a:xfrm rot="0">
            <a:off x="15439617" y="9368028"/>
            <a:ext cx="454903" cy="454903"/>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23" id="23"/>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24" id="24"/>
          <p:cNvGrpSpPr/>
          <p:nvPr/>
        </p:nvGrpSpPr>
        <p:grpSpPr>
          <a:xfrm rot="0">
            <a:off x="16484357" y="9368028"/>
            <a:ext cx="454903" cy="454903"/>
            <a:chOff x="0" y="0"/>
            <a:chExt cx="812800" cy="812800"/>
          </a:xfrm>
        </p:grpSpPr>
        <p:sp>
          <p:nvSpPr>
            <p:cNvPr name="Freeform 25" id="2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26" id="26"/>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27" id="27"/>
          <p:cNvGrpSpPr/>
          <p:nvPr/>
        </p:nvGrpSpPr>
        <p:grpSpPr>
          <a:xfrm rot="0">
            <a:off x="15667069" y="9368028"/>
            <a:ext cx="1044740" cy="454903"/>
            <a:chOff x="0" y="0"/>
            <a:chExt cx="286623" cy="124802"/>
          </a:xfrm>
        </p:grpSpPr>
        <p:sp>
          <p:nvSpPr>
            <p:cNvPr name="Freeform 28" id="28"/>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29" id="29"/>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30" id="30"/>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07/20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90" t="5399" r="11387" b="2942"/>
          <a:stretch>
            <a:fillRect/>
          </a:stretch>
        </p:blipFill>
        <p:spPr>
          <a:xfrm flipH="false" flipV="false" rot="0">
            <a:off x="2450710" y="2500651"/>
            <a:ext cx="12534533" cy="7033901"/>
          </a:xfrm>
          <a:prstGeom prst="rect">
            <a:avLst/>
          </a:prstGeom>
        </p:spPr>
      </p:pic>
      <p:sp>
        <p:nvSpPr>
          <p:cNvPr name="TextBox 3" id="3"/>
          <p:cNvSpPr txBox="true"/>
          <p:nvPr/>
        </p:nvSpPr>
        <p:spPr>
          <a:xfrm rot="0">
            <a:off x="2420122" y="1470199"/>
            <a:ext cx="12565121" cy="1217569"/>
          </a:xfrm>
          <a:prstGeom prst="rect">
            <a:avLst/>
          </a:prstGeom>
        </p:spPr>
        <p:txBody>
          <a:bodyPr anchor="t" rtlCol="false" tIns="0" lIns="0" bIns="0" rIns="0">
            <a:spAutoFit/>
          </a:bodyPr>
          <a:lstStyle/>
          <a:p>
            <a:pPr>
              <a:lnSpc>
                <a:spcPts val="4834"/>
              </a:lnSpc>
            </a:pPr>
            <a:r>
              <a:rPr lang="en-US" sz="3719">
                <a:solidFill>
                  <a:srgbClr val="24225C"/>
                </a:solidFill>
                <a:latin typeface="Assistant Bold"/>
              </a:rPr>
              <a:t>Fuel prices plunged into their lowest points on March 2020 and spiked into their highest points  on June 2022.</a:t>
            </a:r>
          </a:p>
        </p:txBody>
      </p:sp>
      <p:sp>
        <p:nvSpPr>
          <p:cNvPr name="TextBox 4" id="4"/>
          <p:cNvSpPr txBox="true"/>
          <p:nvPr/>
        </p:nvSpPr>
        <p:spPr>
          <a:xfrm rot="-5400000">
            <a:off x="1945464" y="5910168"/>
            <a:ext cx="930266" cy="305562"/>
          </a:xfrm>
          <a:prstGeom prst="rect">
            <a:avLst/>
          </a:prstGeom>
        </p:spPr>
        <p:txBody>
          <a:bodyPr anchor="t" rtlCol="false" tIns="0" lIns="0" bIns="0" rIns="0">
            <a:spAutoFit/>
          </a:bodyPr>
          <a:lstStyle/>
          <a:p>
            <a:pPr>
              <a:lnSpc>
                <a:spcPts val="2495"/>
              </a:lnSpc>
            </a:pPr>
            <a:r>
              <a:rPr lang="en-US" sz="1919">
                <a:solidFill>
                  <a:srgbClr val="24225C"/>
                </a:solidFill>
                <a:latin typeface="Assistant Bold"/>
              </a:rPr>
              <a:t>USD/L</a:t>
            </a:r>
          </a:p>
        </p:txBody>
      </p:sp>
      <p:sp>
        <p:nvSpPr>
          <p:cNvPr name="TextBox 5" id="5"/>
          <p:cNvSpPr txBox="true"/>
          <p:nvPr/>
        </p:nvSpPr>
        <p:spPr>
          <a:xfrm rot="0">
            <a:off x="8566199" y="9372246"/>
            <a:ext cx="930266" cy="305562"/>
          </a:xfrm>
          <a:prstGeom prst="rect">
            <a:avLst/>
          </a:prstGeom>
        </p:spPr>
        <p:txBody>
          <a:bodyPr anchor="t" rtlCol="false" tIns="0" lIns="0" bIns="0" rIns="0">
            <a:spAutoFit/>
          </a:bodyPr>
          <a:lstStyle/>
          <a:p>
            <a:pPr>
              <a:lnSpc>
                <a:spcPts val="2495"/>
              </a:lnSpc>
            </a:pPr>
            <a:r>
              <a:rPr lang="en-US" sz="1919">
                <a:solidFill>
                  <a:srgbClr val="24225C"/>
                </a:solidFill>
                <a:latin typeface="Assistant Bold"/>
              </a:rPr>
              <a:t>Year</a:t>
            </a:r>
          </a:p>
        </p:txBody>
      </p:sp>
      <p:grpSp>
        <p:nvGrpSpPr>
          <p:cNvPr name="Group 6" id="6"/>
          <p:cNvGrpSpPr/>
          <p:nvPr/>
        </p:nvGrpSpPr>
        <p:grpSpPr>
          <a:xfrm rot="0">
            <a:off x="14203909" y="6906782"/>
            <a:ext cx="1271598" cy="796212"/>
            <a:chOff x="0" y="0"/>
            <a:chExt cx="1695463" cy="1061616"/>
          </a:xfrm>
        </p:grpSpPr>
        <p:pic>
          <p:nvPicPr>
            <p:cNvPr name="Picture 7" id="7"/>
            <p:cNvPicPr>
              <a:picLocks noChangeAspect="true"/>
            </p:cNvPicPr>
            <p:nvPr/>
          </p:nvPicPr>
          <p:blipFill>
            <a:blip r:embed="rId3"/>
            <a:srcRect l="0" t="23206" r="88637" b="755"/>
            <a:stretch>
              <a:fillRect/>
            </a:stretch>
          </p:blipFill>
          <p:spPr>
            <a:xfrm flipH="false" flipV="false" rot="0">
              <a:off x="0" y="0"/>
              <a:ext cx="268761" cy="1061616"/>
            </a:xfrm>
            <a:prstGeom prst="rect">
              <a:avLst/>
            </a:prstGeom>
          </p:spPr>
        </p:pic>
        <p:sp>
          <p:nvSpPr>
            <p:cNvPr name="TextBox 8" id="8"/>
            <p:cNvSpPr txBox="true"/>
            <p:nvPr/>
          </p:nvSpPr>
          <p:spPr>
            <a:xfrm rot="0">
              <a:off x="455109" y="676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Gasoline</a:t>
              </a:r>
            </a:p>
          </p:txBody>
        </p:sp>
        <p:sp>
          <p:nvSpPr>
            <p:cNvPr name="TextBox 9" id="9"/>
            <p:cNvSpPr txBox="true"/>
            <p:nvPr/>
          </p:nvSpPr>
          <p:spPr>
            <a:xfrm rot="0">
              <a:off x="455109" y="4074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Diesel</a:t>
              </a:r>
            </a:p>
          </p:txBody>
        </p:sp>
        <p:sp>
          <p:nvSpPr>
            <p:cNvPr name="TextBox 10" id="10"/>
            <p:cNvSpPr txBox="true"/>
            <p:nvPr/>
          </p:nvSpPr>
          <p:spPr>
            <a:xfrm rot="0">
              <a:off x="455109" y="759483"/>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Jet Fuel</a:t>
              </a:r>
            </a:p>
          </p:txBody>
        </p:sp>
      </p:grpSp>
      <p:sp>
        <p:nvSpPr>
          <p:cNvPr name="TextBox 11" id="11"/>
          <p:cNvSpPr txBox="true"/>
          <p:nvPr/>
        </p:nvSpPr>
        <p:spPr>
          <a:xfrm rot="0">
            <a:off x="858470" y="401878"/>
            <a:ext cx="10143668" cy="824484"/>
          </a:xfrm>
          <a:prstGeom prst="rect">
            <a:avLst/>
          </a:prstGeom>
        </p:spPr>
        <p:txBody>
          <a:bodyPr anchor="t" rtlCol="false" tIns="0" lIns="0" bIns="0" rIns="0">
            <a:spAutoFit/>
          </a:bodyPr>
          <a:lstStyle/>
          <a:p>
            <a:pPr>
              <a:lnSpc>
                <a:spcPts val="6047"/>
              </a:lnSpc>
            </a:pPr>
            <a:r>
              <a:rPr lang="en-US" sz="6719">
                <a:solidFill>
                  <a:srgbClr val="24225C"/>
                </a:solidFill>
                <a:latin typeface="Assistant Bold"/>
              </a:rPr>
              <a:t>Exploratory Data Analysis</a:t>
            </a:r>
          </a:p>
        </p:txBody>
      </p:sp>
      <p:grpSp>
        <p:nvGrpSpPr>
          <p:cNvPr name="Group 12" id="12"/>
          <p:cNvGrpSpPr/>
          <p:nvPr/>
        </p:nvGrpSpPr>
        <p:grpSpPr>
          <a:xfrm rot="0">
            <a:off x="15439617" y="9368028"/>
            <a:ext cx="454903" cy="454903"/>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4" id="14"/>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5" id="15"/>
          <p:cNvGrpSpPr/>
          <p:nvPr/>
        </p:nvGrpSpPr>
        <p:grpSpPr>
          <a:xfrm rot="0">
            <a:off x="16484357" y="9368028"/>
            <a:ext cx="454903" cy="454903"/>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7" id="17"/>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8" id="18"/>
          <p:cNvGrpSpPr/>
          <p:nvPr/>
        </p:nvGrpSpPr>
        <p:grpSpPr>
          <a:xfrm rot="0">
            <a:off x="15667069" y="9368028"/>
            <a:ext cx="1044740" cy="454903"/>
            <a:chOff x="0" y="0"/>
            <a:chExt cx="286623" cy="124802"/>
          </a:xfrm>
        </p:grpSpPr>
        <p:sp>
          <p:nvSpPr>
            <p:cNvPr name="Freeform 19" id="19"/>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20" id="20"/>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21" id="21"/>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08/20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66457"/>
          <a:stretch>
            <a:fillRect/>
          </a:stretch>
        </p:blipFill>
        <p:spPr>
          <a:xfrm flipH="false" flipV="false" rot="0">
            <a:off x="1730452" y="2690463"/>
            <a:ext cx="6836361" cy="3202024"/>
          </a:xfrm>
          <a:prstGeom prst="rect">
            <a:avLst/>
          </a:prstGeom>
        </p:spPr>
      </p:pic>
      <p:pic>
        <p:nvPicPr>
          <p:cNvPr name="Picture 3" id="3"/>
          <p:cNvPicPr>
            <a:picLocks noChangeAspect="true"/>
          </p:cNvPicPr>
          <p:nvPr/>
        </p:nvPicPr>
        <p:blipFill>
          <a:blip r:embed="rId2"/>
          <a:srcRect l="0" t="33186" r="0" b="32655"/>
          <a:stretch>
            <a:fillRect/>
          </a:stretch>
        </p:blipFill>
        <p:spPr>
          <a:xfrm flipH="false" flipV="false" rot="0">
            <a:off x="1730452" y="6069331"/>
            <a:ext cx="6836361" cy="3260691"/>
          </a:xfrm>
          <a:prstGeom prst="rect">
            <a:avLst/>
          </a:prstGeom>
        </p:spPr>
      </p:pic>
      <p:pic>
        <p:nvPicPr>
          <p:cNvPr name="Picture 4" id="4"/>
          <p:cNvPicPr>
            <a:picLocks noChangeAspect="true"/>
          </p:cNvPicPr>
          <p:nvPr/>
        </p:nvPicPr>
        <p:blipFill>
          <a:blip r:embed="rId2"/>
          <a:srcRect l="0" t="66373" r="0" b="288"/>
          <a:stretch>
            <a:fillRect/>
          </a:stretch>
        </p:blipFill>
        <p:spPr>
          <a:xfrm flipH="false" flipV="false" rot="0">
            <a:off x="8951217" y="3795751"/>
            <a:ext cx="6836361" cy="3182468"/>
          </a:xfrm>
          <a:prstGeom prst="rect">
            <a:avLst/>
          </a:prstGeom>
        </p:spPr>
      </p:pic>
      <p:sp>
        <p:nvSpPr>
          <p:cNvPr name="TextBox 5" id="5"/>
          <p:cNvSpPr txBox="true"/>
          <p:nvPr/>
        </p:nvSpPr>
        <p:spPr>
          <a:xfrm rot="0">
            <a:off x="1353312" y="791840"/>
            <a:ext cx="10143668" cy="824484"/>
          </a:xfrm>
          <a:prstGeom prst="rect">
            <a:avLst/>
          </a:prstGeom>
        </p:spPr>
        <p:txBody>
          <a:bodyPr anchor="t" rtlCol="false" tIns="0" lIns="0" bIns="0" rIns="0">
            <a:spAutoFit/>
          </a:bodyPr>
          <a:lstStyle/>
          <a:p>
            <a:pPr>
              <a:lnSpc>
                <a:spcPts val="6047"/>
              </a:lnSpc>
            </a:pPr>
            <a:r>
              <a:rPr lang="en-US" sz="6719">
                <a:solidFill>
                  <a:srgbClr val="24225C"/>
                </a:solidFill>
                <a:latin typeface="Assistant Bold"/>
              </a:rPr>
              <a:t>Exploratory Data Analysis</a:t>
            </a:r>
          </a:p>
        </p:txBody>
      </p:sp>
      <p:grpSp>
        <p:nvGrpSpPr>
          <p:cNvPr name="Group 6" id="6"/>
          <p:cNvGrpSpPr/>
          <p:nvPr/>
        </p:nvGrpSpPr>
        <p:grpSpPr>
          <a:xfrm rot="0">
            <a:off x="14992551" y="8164111"/>
            <a:ext cx="1271598" cy="796212"/>
            <a:chOff x="0" y="0"/>
            <a:chExt cx="1695463" cy="1061616"/>
          </a:xfrm>
        </p:grpSpPr>
        <p:pic>
          <p:nvPicPr>
            <p:cNvPr name="Picture 7" id="7"/>
            <p:cNvPicPr>
              <a:picLocks noChangeAspect="true"/>
            </p:cNvPicPr>
            <p:nvPr/>
          </p:nvPicPr>
          <p:blipFill>
            <a:blip r:embed="rId3"/>
            <a:srcRect l="0" t="23206" r="88637" b="755"/>
            <a:stretch>
              <a:fillRect/>
            </a:stretch>
          </p:blipFill>
          <p:spPr>
            <a:xfrm flipH="false" flipV="false" rot="0">
              <a:off x="0" y="0"/>
              <a:ext cx="268761" cy="1061616"/>
            </a:xfrm>
            <a:prstGeom prst="rect">
              <a:avLst/>
            </a:prstGeom>
          </p:spPr>
        </p:pic>
        <p:sp>
          <p:nvSpPr>
            <p:cNvPr name="TextBox 8" id="8"/>
            <p:cNvSpPr txBox="true"/>
            <p:nvPr/>
          </p:nvSpPr>
          <p:spPr>
            <a:xfrm rot="0">
              <a:off x="455109" y="676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Gasoline</a:t>
              </a:r>
            </a:p>
          </p:txBody>
        </p:sp>
        <p:sp>
          <p:nvSpPr>
            <p:cNvPr name="TextBox 9" id="9"/>
            <p:cNvSpPr txBox="true"/>
            <p:nvPr/>
          </p:nvSpPr>
          <p:spPr>
            <a:xfrm rot="0">
              <a:off x="455109" y="407491"/>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Diesel</a:t>
              </a:r>
            </a:p>
          </p:txBody>
        </p:sp>
        <p:sp>
          <p:nvSpPr>
            <p:cNvPr name="TextBox 10" id="10"/>
            <p:cNvSpPr txBox="true"/>
            <p:nvPr/>
          </p:nvSpPr>
          <p:spPr>
            <a:xfrm rot="0">
              <a:off x="455109" y="759483"/>
              <a:ext cx="1240355" cy="302133"/>
            </a:xfrm>
            <a:prstGeom prst="rect">
              <a:avLst/>
            </a:prstGeom>
          </p:spPr>
          <p:txBody>
            <a:bodyPr anchor="t" rtlCol="false" tIns="0" lIns="0" bIns="0" rIns="0">
              <a:spAutoFit/>
            </a:bodyPr>
            <a:lstStyle/>
            <a:p>
              <a:pPr>
                <a:lnSpc>
                  <a:spcPts val="1872"/>
                </a:lnSpc>
              </a:pPr>
              <a:r>
                <a:rPr lang="en-US" sz="1440">
                  <a:solidFill>
                    <a:srgbClr val="24225C"/>
                  </a:solidFill>
                  <a:latin typeface="Assistant Bold"/>
                </a:rPr>
                <a:t>Jet Fuel</a:t>
              </a:r>
            </a:p>
          </p:txBody>
        </p:sp>
      </p:grpSp>
      <p:grpSp>
        <p:nvGrpSpPr>
          <p:cNvPr name="Group 11" id="11"/>
          <p:cNvGrpSpPr/>
          <p:nvPr/>
        </p:nvGrpSpPr>
        <p:grpSpPr>
          <a:xfrm rot="0">
            <a:off x="15439617" y="9368028"/>
            <a:ext cx="454903" cy="454903"/>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3" id="13"/>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4" id="14"/>
          <p:cNvGrpSpPr/>
          <p:nvPr/>
        </p:nvGrpSpPr>
        <p:grpSpPr>
          <a:xfrm rot="0">
            <a:off x="16484357" y="9368028"/>
            <a:ext cx="454903" cy="454903"/>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4225C"/>
            </a:solidFill>
          </p:spPr>
        </p:sp>
        <p:sp>
          <p:nvSpPr>
            <p:cNvPr name="TextBox 16" id="16"/>
            <p:cNvSpPr txBox="true"/>
            <p:nvPr/>
          </p:nvSpPr>
          <p:spPr>
            <a:xfrm>
              <a:off x="76200" y="66675"/>
              <a:ext cx="660400" cy="669925"/>
            </a:xfrm>
            <a:prstGeom prst="rect">
              <a:avLst/>
            </a:prstGeom>
          </p:spPr>
          <p:txBody>
            <a:bodyPr anchor="ctr" rtlCol="false" tIns="48768" lIns="48768" bIns="48768" rIns="48768"/>
            <a:lstStyle/>
            <a:p>
              <a:pPr algn="ctr">
                <a:lnSpc>
                  <a:spcPts val="1920"/>
                </a:lnSpc>
              </a:pPr>
            </a:p>
          </p:txBody>
        </p:sp>
      </p:grpSp>
      <p:grpSp>
        <p:nvGrpSpPr>
          <p:cNvPr name="Group 17" id="17"/>
          <p:cNvGrpSpPr/>
          <p:nvPr/>
        </p:nvGrpSpPr>
        <p:grpSpPr>
          <a:xfrm rot="0">
            <a:off x="15667069" y="9368028"/>
            <a:ext cx="1044740" cy="454903"/>
            <a:chOff x="0" y="0"/>
            <a:chExt cx="286623" cy="124802"/>
          </a:xfrm>
        </p:grpSpPr>
        <p:sp>
          <p:nvSpPr>
            <p:cNvPr name="Freeform 18" id="18"/>
            <p:cNvSpPr/>
            <p:nvPr/>
          </p:nvSpPr>
          <p:spPr>
            <a:xfrm>
              <a:off x="0" y="0"/>
              <a:ext cx="286623" cy="124802"/>
            </a:xfrm>
            <a:custGeom>
              <a:avLst/>
              <a:gdLst/>
              <a:ahLst/>
              <a:cxnLst/>
              <a:rect r="r" b="b" t="t" l="l"/>
              <a:pathLst>
                <a:path h="124802" w="286623">
                  <a:moveTo>
                    <a:pt x="0" y="0"/>
                  </a:moveTo>
                  <a:lnTo>
                    <a:pt x="286623" y="0"/>
                  </a:lnTo>
                  <a:lnTo>
                    <a:pt x="286623" y="124802"/>
                  </a:lnTo>
                  <a:lnTo>
                    <a:pt x="0" y="124802"/>
                  </a:lnTo>
                  <a:close/>
                </a:path>
              </a:pathLst>
            </a:custGeom>
            <a:solidFill>
              <a:srgbClr val="24225C"/>
            </a:solidFill>
          </p:spPr>
        </p:sp>
        <p:sp>
          <p:nvSpPr>
            <p:cNvPr name="TextBox 19" id="19"/>
            <p:cNvSpPr txBox="true"/>
            <p:nvPr/>
          </p:nvSpPr>
          <p:spPr>
            <a:xfrm>
              <a:off x="0" y="-9525"/>
              <a:ext cx="812800" cy="822325"/>
            </a:xfrm>
            <a:prstGeom prst="rect">
              <a:avLst/>
            </a:prstGeom>
          </p:spPr>
          <p:txBody>
            <a:bodyPr anchor="ctr" rtlCol="false" tIns="48768" lIns="48768" bIns="48768" rIns="48768"/>
            <a:lstStyle/>
            <a:p>
              <a:pPr algn="ctr">
                <a:lnSpc>
                  <a:spcPts val="1920"/>
                </a:lnSpc>
              </a:pPr>
            </a:p>
          </p:txBody>
        </p:sp>
      </p:grpSp>
      <p:sp>
        <p:nvSpPr>
          <p:cNvPr name="TextBox 20" id="20"/>
          <p:cNvSpPr txBox="true"/>
          <p:nvPr/>
        </p:nvSpPr>
        <p:spPr>
          <a:xfrm rot="0">
            <a:off x="15667069" y="9442698"/>
            <a:ext cx="1044740" cy="296037"/>
          </a:xfrm>
          <a:prstGeom prst="rect">
            <a:avLst/>
          </a:prstGeom>
        </p:spPr>
        <p:txBody>
          <a:bodyPr anchor="t" rtlCol="false" tIns="0" lIns="0" bIns="0" rIns="0">
            <a:spAutoFit/>
          </a:bodyPr>
          <a:lstStyle/>
          <a:p>
            <a:pPr algn="ctr">
              <a:lnSpc>
                <a:spcPts val="1920"/>
              </a:lnSpc>
            </a:pPr>
            <a:r>
              <a:rPr lang="en-US" sz="1920">
                <a:solidFill>
                  <a:srgbClr val="FFFFFF"/>
                </a:solidFill>
                <a:latin typeface="Kollektif"/>
              </a:rPr>
              <a:t>09/20</a:t>
            </a:r>
          </a:p>
        </p:txBody>
      </p:sp>
      <p:sp>
        <p:nvSpPr>
          <p:cNvPr name="TextBox 21" id="21"/>
          <p:cNvSpPr txBox="true"/>
          <p:nvPr/>
        </p:nvSpPr>
        <p:spPr>
          <a:xfrm rot="0">
            <a:off x="1730452" y="1472894"/>
            <a:ext cx="14533696" cy="1217569"/>
          </a:xfrm>
          <a:prstGeom prst="rect">
            <a:avLst/>
          </a:prstGeom>
        </p:spPr>
        <p:txBody>
          <a:bodyPr anchor="t" rtlCol="false" tIns="0" lIns="0" bIns="0" rIns="0">
            <a:spAutoFit/>
          </a:bodyPr>
          <a:lstStyle/>
          <a:p>
            <a:pPr>
              <a:lnSpc>
                <a:spcPts val="4834"/>
              </a:lnSpc>
            </a:pPr>
            <a:r>
              <a:rPr lang="en-US" sz="3719">
                <a:solidFill>
                  <a:srgbClr val="24225C"/>
                </a:solidFill>
                <a:latin typeface="Assistant Bold"/>
              </a:rPr>
              <a:t>The time series data is non-stationary and does not have a normal distribution.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DAFT9WRA0zw</dc:identifier>
  <dcterms:modified xsi:type="dcterms:W3CDTF">2011-08-01T06:04:30Z</dcterms:modified>
  <cp:revision>1</cp:revision>
  <dc:title>Final Project Presentation</dc:title>
</cp:coreProperties>
</file>